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5.xml" ContentType="application/vnd.openxmlformats-officedocument.drawingml.diagramLayout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charts/chart1.xml" ContentType="application/vnd.openxmlformats-officedocument.drawingml.chart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344" r:id="rId2"/>
    <p:sldId id="506" r:id="rId3"/>
    <p:sldId id="426" r:id="rId4"/>
    <p:sldId id="505" r:id="rId5"/>
    <p:sldId id="632" r:id="rId6"/>
    <p:sldId id="662" r:id="rId7"/>
    <p:sldId id="641" r:id="rId8"/>
    <p:sldId id="643" r:id="rId9"/>
    <p:sldId id="645" r:id="rId10"/>
    <p:sldId id="647" r:id="rId11"/>
    <p:sldId id="649" r:id="rId12"/>
    <p:sldId id="586" r:id="rId13"/>
    <p:sldId id="592" r:id="rId14"/>
    <p:sldId id="588" r:id="rId15"/>
    <p:sldId id="594" r:id="rId16"/>
    <p:sldId id="596" r:id="rId17"/>
    <p:sldId id="661" r:id="rId18"/>
    <p:sldId id="576" r:id="rId19"/>
    <p:sldId id="651" r:id="rId20"/>
    <p:sldId id="660" r:id="rId21"/>
    <p:sldId id="598" r:id="rId22"/>
    <p:sldId id="618" r:id="rId23"/>
    <p:sldId id="620" r:id="rId24"/>
    <p:sldId id="664" r:id="rId25"/>
    <p:sldId id="665" r:id="rId26"/>
    <p:sldId id="666" r:id="rId27"/>
    <p:sldId id="667" r:id="rId28"/>
    <p:sldId id="668" r:id="rId29"/>
    <p:sldId id="669" r:id="rId30"/>
    <p:sldId id="670" r:id="rId31"/>
    <p:sldId id="671" r:id="rId32"/>
    <p:sldId id="672" r:id="rId33"/>
    <p:sldId id="673" r:id="rId34"/>
    <p:sldId id="674" r:id="rId35"/>
    <p:sldId id="675" r:id="rId36"/>
    <p:sldId id="676" r:id="rId3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06A33"/>
    <a:srgbClr val="09025E"/>
    <a:srgbClr val="FF5050"/>
    <a:srgbClr val="0048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2" autoAdjust="0"/>
    <p:restoredTop sz="87327" autoAdjust="0"/>
  </p:normalViewPr>
  <p:slideViewPr>
    <p:cSldViewPr showGuides="1">
      <p:cViewPr>
        <p:scale>
          <a:sx n="70" d="100"/>
          <a:sy n="70" d="100"/>
        </p:scale>
        <p:origin x="-1386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4"/>
  <c:chart>
    <c:plotArea>
      <c:layout>
        <c:manualLayout>
          <c:layoutTarget val="inner"/>
          <c:xMode val="edge"/>
          <c:yMode val="edge"/>
          <c:x val="0.15413130794638905"/>
          <c:y val="1.8695558553565993E-2"/>
          <c:w val="0.6412385871392704"/>
          <c:h val="0.94722472663600532"/>
        </c:manualLayout>
      </c:layout>
      <c:barChart>
        <c:barDir val="bar"/>
        <c:grouping val="stacked"/>
        <c:ser>
          <c:idx val="0"/>
          <c:order val="0"/>
          <c:spPr>
            <a:solidFill>
              <a:srgbClr val="C00000"/>
            </a:solidFill>
            <a:ln>
              <a:solidFill>
                <a:srgbClr val="C00000"/>
              </a:solidFill>
            </a:ln>
          </c:spPr>
          <c:dPt>
            <c:idx val="0"/>
          </c:dPt>
          <c:dPt>
            <c:idx val="3"/>
          </c:dPt>
          <c:dPt>
            <c:idx val="6"/>
          </c:dPt>
          <c:dPt>
            <c:idx val="11"/>
          </c:dPt>
          <c:dPt>
            <c:idx val="34"/>
          </c:dPt>
          <c:dPt>
            <c:idx val="38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dPt>
          <c:dPt>
            <c:idx val="39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dPt>
          <c:dPt>
            <c:idx val="40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dPt>
          <c:dPt>
            <c:idx val="41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dPt>
          <c:dPt>
            <c:idx val="42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dPt>
          <c:dPt>
            <c:idx val="43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dPt>
          <c:dPt>
            <c:idx val="44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dPt>
          <c:cat>
            <c:strRef>
              <c:f>Таблица!$B$3:$B$47</c:f>
              <c:strCache>
                <c:ptCount val="45"/>
                <c:pt idx="0">
                  <c:v>Алькеевский</c:v>
                </c:pt>
                <c:pt idx="1">
                  <c:v>Буинский </c:v>
                </c:pt>
                <c:pt idx="2">
                  <c:v>Дрожжановский</c:v>
                </c:pt>
                <c:pt idx="3">
                  <c:v>Рыбно-Слободский</c:v>
                </c:pt>
                <c:pt idx="4">
                  <c:v>Чистопольский </c:v>
                </c:pt>
                <c:pt idx="5">
                  <c:v>Апастовский </c:v>
                </c:pt>
                <c:pt idx="6">
                  <c:v>Спасский район</c:v>
                </c:pt>
                <c:pt idx="7">
                  <c:v>Новошешминский </c:v>
                </c:pt>
                <c:pt idx="8">
                  <c:v>Тетюшский</c:v>
                </c:pt>
                <c:pt idx="9">
                  <c:v>Черемшанский</c:v>
                </c:pt>
                <c:pt idx="10">
                  <c:v>Сармановский</c:v>
                </c:pt>
                <c:pt idx="11">
                  <c:v>Аксубаевский</c:v>
                </c:pt>
                <c:pt idx="12">
                  <c:v>Нурлатский </c:v>
                </c:pt>
                <c:pt idx="13">
                  <c:v>Лениногорский </c:v>
                </c:pt>
                <c:pt idx="14">
                  <c:v>Зеленодольский</c:v>
                </c:pt>
                <c:pt idx="15">
                  <c:v>Тюлячинский </c:v>
                </c:pt>
                <c:pt idx="16">
                  <c:v>Кайбицкий</c:v>
                </c:pt>
                <c:pt idx="17">
                  <c:v>Пестречинский </c:v>
                </c:pt>
                <c:pt idx="18">
                  <c:v>Азнакаевский</c:v>
                </c:pt>
                <c:pt idx="19">
                  <c:v>Лаишевский </c:v>
                </c:pt>
                <c:pt idx="20">
                  <c:v>Камско-Устьиньский </c:v>
                </c:pt>
                <c:pt idx="21">
                  <c:v>Заинский</c:v>
                </c:pt>
                <c:pt idx="22">
                  <c:v>Высокогорский</c:v>
                </c:pt>
                <c:pt idx="23">
                  <c:v>Бугульминский</c:v>
                </c:pt>
                <c:pt idx="24">
                  <c:v>Мамадышский </c:v>
                </c:pt>
                <c:pt idx="25">
                  <c:v>Алексеевский </c:v>
                </c:pt>
                <c:pt idx="26">
                  <c:v>Мензелинский</c:v>
                </c:pt>
                <c:pt idx="27">
                  <c:v>Арский </c:v>
                </c:pt>
                <c:pt idx="28">
                  <c:v>Набережные Челны</c:v>
                </c:pt>
                <c:pt idx="29">
                  <c:v>Кукморский </c:v>
                </c:pt>
                <c:pt idx="30">
                  <c:v>Елабужский</c:v>
                </c:pt>
                <c:pt idx="31">
                  <c:v>Атнинский </c:v>
                </c:pt>
                <c:pt idx="32">
                  <c:v>Бавлинский </c:v>
                </c:pt>
                <c:pt idx="33">
                  <c:v>Муслюмовский</c:v>
                </c:pt>
                <c:pt idx="34">
                  <c:v>Нижнекамский</c:v>
                </c:pt>
                <c:pt idx="35">
                  <c:v>Верхнеуслонский </c:v>
                </c:pt>
                <c:pt idx="36">
                  <c:v>Тукаевский </c:v>
                </c:pt>
                <c:pt idx="37">
                  <c:v>Менделеевский </c:v>
                </c:pt>
                <c:pt idx="38">
                  <c:v>Агрызский</c:v>
                </c:pt>
                <c:pt idx="39">
                  <c:v>Балтасинский </c:v>
                </c:pt>
                <c:pt idx="40">
                  <c:v>Ютазинский</c:v>
                </c:pt>
                <c:pt idx="41">
                  <c:v>Актанышский </c:v>
                </c:pt>
                <c:pt idx="42">
                  <c:v>Альметьевский </c:v>
                </c:pt>
                <c:pt idx="43">
                  <c:v>Казань</c:v>
                </c:pt>
                <c:pt idx="44">
                  <c:v>Сабинский район</c:v>
                </c:pt>
              </c:strCache>
            </c:strRef>
          </c:cat>
          <c:val>
            <c:numRef>
              <c:f>Таблица!$H$3:$H$47</c:f>
              <c:numCache>
                <c:formatCode>0.0%</c:formatCode>
                <c:ptCount val="45"/>
                <c:pt idx="0">
                  <c:v>0.13681592039800991</c:v>
                </c:pt>
                <c:pt idx="1">
                  <c:v>0.14513274336283188</c:v>
                </c:pt>
                <c:pt idx="2">
                  <c:v>0.14734299516908214</c:v>
                </c:pt>
                <c:pt idx="3">
                  <c:v>0.15502183406113543</c:v>
                </c:pt>
                <c:pt idx="4">
                  <c:v>0.15638450502152079</c:v>
                </c:pt>
                <c:pt idx="5">
                  <c:v>0.16118421052631582</c:v>
                </c:pt>
                <c:pt idx="6">
                  <c:v>0.16863905325443793</c:v>
                </c:pt>
                <c:pt idx="7">
                  <c:v>0.1687763713080169</c:v>
                </c:pt>
                <c:pt idx="8">
                  <c:v>0.16986301369863016</c:v>
                </c:pt>
                <c:pt idx="9">
                  <c:v>0.17260273972602741</c:v>
                </c:pt>
                <c:pt idx="10">
                  <c:v>0.17391304347826092</c:v>
                </c:pt>
                <c:pt idx="11">
                  <c:v>0.17516629711751666</c:v>
                </c:pt>
                <c:pt idx="12">
                  <c:v>0.18076285240464346</c:v>
                </c:pt>
                <c:pt idx="13">
                  <c:v>0.18559556786703607</c:v>
                </c:pt>
                <c:pt idx="14">
                  <c:v>0.18563432835820895</c:v>
                </c:pt>
                <c:pt idx="15">
                  <c:v>0.18656716417910452</c:v>
                </c:pt>
                <c:pt idx="16">
                  <c:v>0.18884120171673824</c:v>
                </c:pt>
                <c:pt idx="17">
                  <c:v>0.19178082191780821</c:v>
                </c:pt>
                <c:pt idx="18">
                  <c:v>0.19505094614264923</c:v>
                </c:pt>
                <c:pt idx="19">
                  <c:v>0.19554455445544561</c:v>
                </c:pt>
                <c:pt idx="20">
                  <c:v>0.19617224880382778</c:v>
                </c:pt>
                <c:pt idx="21">
                  <c:v>0.19720767888307159</c:v>
                </c:pt>
                <c:pt idx="22">
                  <c:v>0.19960474308300399</c:v>
                </c:pt>
                <c:pt idx="23">
                  <c:v>0.20125000000000001</c:v>
                </c:pt>
                <c:pt idx="24">
                  <c:v>0.20129870129870131</c:v>
                </c:pt>
                <c:pt idx="25">
                  <c:v>0.20734908136482944</c:v>
                </c:pt>
                <c:pt idx="26">
                  <c:v>0.21385542168674698</c:v>
                </c:pt>
                <c:pt idx="27">
                  <c:v>0.22050561797752813</c:v>
                </c:pt>
                <c:pt idx="28">
                  <c:v>0.22078342505665266</c:v>
                </c:pt>
                <c:pt idx="29">
                  <c:v>0.22352941176470592</c:v>
                </c:pt>
                <c:pt idx="30">
                  <c:v>0.22580645161290328</c:v>
                </c:pt>
                <c:pt idx="31">
                  <c:v>0.22897196261682246</c:v>
                </c:pt>
                <c:pt idx="32">
                  <c:v>0.22959183673469394</c:v>
                </c:pt>
                <c:pt idx="33">
                  <c:v>0.23095823095823098</c:v>
                </c:pt>
                <c:pt idx="34">
                  <c:v>0.2312854930304595</c:v>
                </c:pt>
                <c:pt idx="35">
                  <c:v>0.23505976095617531</c:v>
                </c:pt>
                <c:pt idx="36">
                  <c:v>0.2388888888888889</c:v>
                </c:pt>
                <c:pt idx="37">
                  <c:v>0.24024024024024027</c:v>
                </c:pt>
                <c:pt idx="38">
                  <c:v>0.2529832935560859</c:v>
                </c:pt>
                <c:pt idx="39">
                  <c:v>0.25966850828729282</c:v>
                </c:pt>
                <c:pt idx="40">
                  <c:v>0.26556016597510385</c:v>
                </c:pt>
                <c:pt idx="41">
                  <c:v>0.2673684210526317</c:v>
                </c:pt>
                <c:pt idx="42">
                  <c:v>0.28692257644762537</c:v>
                </c:pt>
                <c:pt idx="43">
                  <c:v>0.28857630008525154</c:v>
                </c:pt>
                <c:pt idx="44">
                  <c:v>0.29545454545454553</c:v>
                </c:pt>
              </c:numCache>
            </c:numRef>
          </c:val>
        </c:ser>
        <c:dLbls/>
        <c:overlap val="100"/>
        <c:axId val="101703040"/>
        <c:axId val="73999488"/>
      </c:barChart>
      <c:catAx>
        <c:axId val="101703040"/>
        <c:scaling>
          <c:orientation val="minMax"/>
        </c:scaling>
        <c:axPos val="l"/>
        <c:tickLblPos val="nextTo"/>
        <c:txPr>
          <a:bodyPr/>
          <a:lstStyle/>
          <a:p>
            <a:pPr>
              <a:defRPr sz="900" b="1"/>
            </a:pPr>
            <a:endParaRPr lang="ru-RU"/>
          </a:p>
        </c:txPr>
        <c:crossAx val="73999488"/>
        <c:crosses val="autoZero"/>
        <c:auto val="1"/>
        <c:lblAlgn val="ctr"/>
        <c:lblOffset val="100"/>
      </c:catAx>
      <c:valAx>
        <c:axId val="73999488"/>
        <c:scaling>
          <c:orientation val="minMax"/>
          <c:max val="0.3000000000000001"/>
        </c:scaling>
        <c:axPos val="b"/>
        <c:majorGridlines/>
        <c:numFmt formatCode="0.0%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01703040"/>
        <c:crosses val="autoZero"/>
        <c:crossBetween val="between"/>
        <c:majorUnit val="5.0000000000000017E-2"/>
        <c:minorUnit val="5.0000000000000018E-3"/>
      </c:valAx>
      <c:spPr>
        <a:solidFill>
          <a:schemeClr val="bg1"/>
        </a:solidFill>
      </c:spPr>
    </c:plotArea>
    <c:plotVisOnly val="1"/>
    <c:dispBlanksAs val="gap"/>
  </c:chart>
  <c:spPr>
    <a:ln>
      <a:noFill/>
    </a:ln>
  </c:sp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10502" custScaleY="91175" custLinFactNeighborX="13396" custLinFactNeighborY="-22794"/>
      <dgm:spPr/>
      <dgm:t>
        <a:bodyPr/>
        <a:lstStyle/>
        <a:p>
          <a:endParaRPr lang="ru-RU"/>
        </a:p>
      </dgm:t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 custLinFactX="152217" custLinFactNeighborX="200000" custLinFactNeighborY="-558"/>
      <dgm:spPr/>
    </dgm:pt>
    <dgm:pt modelId="{05846817-5CB4-4F1B-A803-138D83F8350D}" type="pres">
      <dgm:prSet presAssocID="{F5080D61-89B5-4F05-A04E-731398146675}" presName="textBox4a" presStyleLbl="revTx" presStyleIdx="0" presStyleCnt="4" custScaleX="156152" custScaleY="39263" custLinFactNeighborX="48093" custLinFactNeighborY="-18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 custLinFactX="100000" custLinFactNeighborX="163689" custLinFactNeighborY="5829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 custLinFactX="88799" custLinFactNeighborX="100000" custLinFactNeighborY="12571"/>
      <dgm:spPr/>
      <dgm:t>
        <a:bodyPr/>
        <a:lstStyle/>
        <a:p>
          <a:endParaRPr lang="ru-RU"/>
        </a:p>
      </dgm:t>
    </dgm:pt>
    <dgm:pt modelId="{8FCC2E5A-DE4A-47E7-8D94-231FA4E0FE7A}" type="pres">
      <dgm:prSet presAssocID="{C4F3D5BD-19A6-431E-9F1A-0F697B462129}" presName="textBox4c" presStyleLbl="revTx" presStyleIdx="2" presStyleCnt="4" custScaleX="179380" custScaleY="18828" custLinFactNeighborX="72213" custLinFactNeighborY="-22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 custScaleX="129884" custScaleY="141098" custLinFactX="200000" custLinFactNeighborX="276650" custLinFactNeighborY="-61622"/>
      <dgm:spPr/>
      <dgm:t>
        <a:bodyPr/>
        <a:lstStyle/>
        <a:p>
          <a:endParaRPr lang="ru-RU"/>
        </a:p>
      </dgm:t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E36E595C-17AF-4CAE-A6E4-437B1BEBC370}" type="presOf" srcId="{44C0870B-B788-4202-924D-DC1B8BBB8EF3}" destId="{4C7C2C6E-0935-4800-9040-E1CBD884E9F4}" srcOrd="0" destOrd="0" presId="urn:microsoft.com/office/officeart/2005/8/layout/arrow2"/>
    <dgm:cxn modelId="{6A347BC1-E0AC-4401-A536-8F6D0A5419D1}" type="presOf" srcId="{F5080D61-89B5-4F05-A04E-731398146675}" destId="{05846817-5CB4-4F1B-A803-138D83F8350D}" srcOrd="0" destOrd="0" presId="urn:microsoft.com/office/officeart/2005/8/layout/arrow2"/>
    <dgm:cxn modelId="{C7A93E39-D2DA-4287-9B98-5D33DF638388}" type="presOf" srcId="{14ABC2B3-56D0-4CE2-8908-5B8F6BDD427D}" destId="{095F3FB7-B084-40A9-A874-25EBCDB9FF61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93BFEC53-85D7-44C1-81E4-B29DF76D6A20}" type="presOf" srcId="{4B89565E-5904-41F6-B13F-9BC08D5DEC86}" destId="{3A3E3121-0D35-45AB-8BA2-7BE3C752CF2F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A410033E-7E04-47C7-AAB7-9B0905305AB8}" type="presOf" srcId="{C4F3D5BD-19A6-431E-9F1A-0F697B462129}" destId="{8FCC2E5A-DE4A-47E7-8D94-231FA4E0FE7A}" srcOrd="0" destOrd="0" presId="urn:microsoft.com/office/officeart/2005/8/layout/arrow2"/>
    <dgm:cxn modelId="{9A85D06D-07C2-4F81-ABBF-E3774590186C}" type="presParOf" srcId="{3A3E3121-0D35-45AB-8BA2-7BE3C752CF2F}" destId="{486C02DB-97F0-47E5-AE41-DC8D2C1A3A07}" srcOrd="0" destOrd="0" presId="urn:microsoft.com/office/officeart/2005/8/layout/arrow2"/>
    <dgm:cxn modelId="{B930EF77-00BB-435B-9257-93A2C98F436B}" type="presParOf" srcId="{3A3E3121-0D35-45AB-8BA2-7BE3C752CF2F}" destId="{3FB8D9BF-6390-4558-A771-FF27BC13679C}" srcOrd="1" destOrd="0" presId="urn:microsoft.com/office/officeart/2005/8/layout/arrow2"/>
    <dgm:cxn modelId="{515FB016-B19C-4E02-8110-3439C0A54B9C}" type="presParOf" srcId="{3FB8D9BF-6390-4558-A771-FF27BC13679C}" destId="{49AB1F06-67F9-4C9A-B494-2B434C7040BF}" srcOrd="0" destOrd="0" presId="urn:microsoft.com/office/officeart/2005/8/layout/arrow2"/>
    <dgm:cxn modelId="{A2833821-84B1-46C3-BB97-2C8B2C9FEC8C}" type="presParOf" srcId="{3FB8D9BF-6390-4558-A771-FF27BC13679C}" destId="{05846817-5CB4-4F1B-A803-138D83F8350D}" srcOrd="1" destOrd="0" presId="urn:microsoft.com/office/officeart/2005/8/layout/arrow2"/>
    <dgm:cxn modelId="{B09AD6F2-ABCF-43D1-830B-F21338603010}" type="presParOf" srcId="{3FB8D9BF-6390-4558-A771-FF27BC13679C}" destId="{8FBE2196-4E3B-451D-ABAB-8565D1C1428B}" srcOrd="2" destOrd="0" presId="urn:microsoft.com/office/officeart/2005/8/layout/arrow2"/>
    <dgm:cxn modelId="{86470E09-956F-4665-BE37-4A4F054D8EDA}" type="presParOf" srcId="{3FB8D9BF-6390-4558-A771-FF27BC13679C}" destId="{4C7C2C6E-0935-4800-9040-E1CBD884E9F4}" srcOrd="3" destOrd="0" presId="urn:microsoft.com/office/officeart/2005/8/layout/arrow2"/>
    <dgm:cxn modelId="{AFE46361-05AD-4883-B09D-12E4B07FC5C9}" type="presParOf" srcId="{3FB8D9BF-6390-4558-A771-FF27BC13679C}" destId="{E66DE684-9329-4FE3-985B-CB5A58EF6A51}" srcOrd="4" destOrd="0" presId="urn:microsoft.com/office/officeart/2005/8/layout/arrow2"/>
    <dgm:cxn modelId="{ECFF1BEE-E6E4-44DB-8BFC-07D58E0DC989}" type="presParOf" srcId="{3FB8D9BF-6390-4558-A771-FF27BC13679C}" destId="{8FCC2E5A-DE4A-47E7-8D94-231FA4E0FE7A}" srcOrd="5" destOrd="0" presId="urn:microsoft.com/office/officeart/2005/8/layout/arrow2"/>
    <dgm:cxn modelId="{76028BCC-60FC-4BD4-9EDC-A87A98A02FAF}" type="presParOf" srcId="{3FB8D9BF-6390-4558-A771-FF27BC13679C}" destId="{02C73BCB-6D48-4E49-8D7A-ED5ECA17C4CE}" srcOrd="6" destOrd="0" presId="urn:microsoft.com/office/officeart/2005/8/layout/arrow2"/>
    <dgm:cxn modelId="{CF832C73-5E40-4671-A791-9A1347D6026B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B93F09-3C34-4501-B642-E018102E1443}" type="doc">
      <dgm:prSet loTypeId="urn:microsoft.com/office/officeart/2005/8/layout/vList3#1" loCatId="list" qsTypeId="urn:microsoft.com/office/officeart/2005/8/quickstyle/simple3" qsCatId="simple" csTypeId="urn:microsoft.com/office/officeart/2005/8/colors/colorful2" csCatId="colorful" phldr="1"/>
      <dgm:spPr/>
    </dgm:pt>
    <dgm:pt modelId="{D8F4EE66-72BD-48B5-A8FF-5911208D39AA}">
      <dgm:prSet phldrT="[Текст]" custT="1"/>
      <dgm:spPr/>
      <dgm:t>
        <a:bodyPr/>
        <a:lstStyle/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МОиН РТ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Утвердить) 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7F9818B3-11CF-4369-ADA8-BCB9ECF286B3}" type="parTrans" cxnId="{E066B3CA-BF7B-4E91-8540-49BD1F9D07AC}">
      <dgm:prSet/>
      <dgm:spPr/>
      <dgm:t>
        <a:bodyPr/>
        <a:lstStyle/>
        <a:p>
          <a:endParaRPr lang="ru-RU"/>
        </a:p>
      </dgm:t>
    </dgm:pt>
    <dgm:pt modelId="{D5DB1D5F-877B-4122-A08F-880F46D6656E}" type="sibTrans" cxnId="{E066B3CA-BF7B-4E91-8540-49BD1F9D07AC}">
      <dgm:prSet/>
      <dgm:spPr/>
      <dgm:t>
        <a:bodyPr/>
        <a:lstStyle/>
        <a:p>
          <a:endParaRPr lang="ru-RU"/>
        </a:p>
      </dgm:t>
    </dgm:pt>
    <dgm:pt modelId="{E822B511-F339-41D7-925F-C05DAE4EBB3D}">
      <dgm:prSet phldrT="[Текст]" custT="1"/>
      <dgm:spPr/>
      <dgm:t>
        <a:bodyPr/>
        <a:lstStyle/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МР 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Куратор МОиН РТ)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CF44242C-64F4-48B2-AFD4-389F2E041C18}" type="parTrans" cxnId="{93955BFE-F22C-45F6-99C4-9CD281787599}">
      <dgm:prSet/>
      <dgm:spPr/>
      <dgm:t>
        <a:bodyPr/>
        <a:lstStyle/>
        <a:p>
          <a:endParaRPr lang="ru-RU"/>
        </a:p>
      </dgm:t>
    </dgm:pt>
    <dgm:pt modelId="{DF69403B-ABED-43C2-B72C-878E662492BA}" type="sibTrans" cxnId="{93955BFE-F22C-45F6-99C4-9CD281787599}">
      <dgm:prSet/>
      <dgm:spPr/>
      <dgm:t>
        <a:bodyPr/>
        <a:lstStyle/>
        <a:p>
          <a:endParaRPr lang="ru-RU"/>
        </a:p>
      </dgm:t>
    </dgm:pt>
    <dgm:pt modelId="{A044D845-6658-45F9-8044-72E83FB26A72}">
      <dgm:prSet phldrT="[Текст]" custT="1"/>
      <dgm:spPr/>
      <dgm:t>
        <a:bodyPr/>
        <a:lstStyle/>
        <a:p>
          <a:endParaRPr lang="ru-RU" altLang="ru-RU" sz="2500" b="1" kern="1200" dirty="0" smtClean="0">
            <a:latin typeface="+mn-lt"/>
            <a:ea typeface="Tahoma" pitchFamily="34" charset="0"/>
            <a:cs typeface="Tahoma" pitchFamily="34" charset="0"/>
          </a:endParaRP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ОО </a:t>
          </a:r>
        </a:p>
        <a:p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Куратор МР)</a:t>
          </a:r>
        </a:p>
        <a:p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gm:t>
    </dgm:pt>
    <dgm:pt modelId="{46D65D91-5C92-48D3-BA43-A266B92AAD9B}" type="parTrans" cxnId="{A3EA16EC-6D6C-45C2-AFD5-A8E47691A2BE}">
      <dgm:prSet/>
      <dgm:spPr/>
      <dgm:t>
        <a:bodyPr/>
        <a:lstStyle/>
        <a:p>
          <a:endParaRPr lang="ru-RU"/>
        </a:p>
      </dgm:t>
    </dgm:pt>
    <dgm:pt modelId="{43A193F1-7C10-4BD1-A6B5-1D9A4F9B4987}" type="sibTrans" cxnId="{A3EA16EC-6D6C-45C2-AFD5-A8E47691A2BE}">
      <dgm:prSet/>
      <dgm:spPr/>
      <dgm:t>
        <a:bodyPr/>
        <a:lstStyle/>
        <a:p>
          <a:endParaRPr lang="ru-RU"/>
        </a:p>
      </dgm:t>
    </dgm:pt>
    <dgm:pt modelId="{CA99BB14-575F-4337-91E4-ECBD1648B95C}" type="pres">
      <dgm:prSet presAssocID="{2AB93F09-3C34-4501-B642-E018102E1443}" presName="linearFlow" presStyleCnt="0">
        <dgm:presLayoutVars>
          <dgm:dir/>
          <dgm:resizeHandles val="exact"/>
        </dgm:presLayoutVars>
      </dgm:prSet>
      <dgm:spPr/>
    </dgm:pt>
    <dgm:pt modelId="{ADB49BC5-BE45-4DAB-B7E3-FD10B833FC3F}" type="pres">
      <dgm:prSet presAssocID="{D8F4EE66-72BD-48B5-A8FF-5911208D39AA}" presName="composite" presStyleCnt="0"/>
      <dgm:spPr/>
    </dgm:pt>
    <dgm:pt modelId="{481BB562-93BC-4AE4-9F11-DFDCA6D0186B}" type="pres">
      <dgm:prSet presAssocID="{D8F4EE66-72BD-48B5-A8FF-5911208D39AA}" presName="imgShp" presStyleLbl="fgImgPlace1" presStyleIdx="0" presStyleCnt="3" custScaleX="89296" custScaleY="89429"/>
      <dgm:spPr/>
    </dgm:pt>
    <dgm:pt modelId="{FEEB5B71-F8BF-43A5-BB7F-A526DAE9F330}" type="pres">
      <dgm:prSet presAssocID="{D8F4EE66-72BD-48B5-A8FF-5911208D39AA}" presName="txShp" presStyleLbl="node1" presStyleIdx="0" presStyleCnt="3" custScaleX="107442" custLinFactNeighborX="689" custLinFactNeighborY="-5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C1E97-1FCA-4FCE-B828-70E32ED4CAD3}" type="pres">
      <dgm:prSet presAssocID="{D5DB1D5F-877B-4122-A08F-880F46D6656E}" presName="spacing" presStyleCnt="0"/>
      <dgm:spPr/>
    </dgm:pt>
    <dgm:pt modelId="{EED34F45-30D5-4739-872A-E80B5FDF1081}" type="pres">
      <dgm:prSet presAssocID="{E822B511-F339-41D7-925F-C05DAE4EBB3D}" presName="composite" presStyleCnt="0"/>
      <dgm:spPr/>
    </dgm:pt>
    <dgm:pt modelId="{4468D691-84D7-4F54-88FA-CE2A504D8E34}" type="pres">
      <dgm:prSet presAssocID="{E822B511-F339-41D7-925F-C05DAE4EBB3D}" presName="imgShp" presStyleLbl="fgImgPlace1" presStyleIdx="1" presStyleCnt="3" custScaleX="84854" custScaleY="86442"/>
      <dgm:spPr/>
    </dgm:pt>
    <dgm:pt modelId="{C894FAF5-DCA1-41BA-8DDA-29E5B39C5F21}" type="pres">
      <dgm:prSet presAssocID="{E822B511-F339-41D7-925F-C05DAE4EBB3D}" presName="txShp" presStyleLbl="node1" presStyleIdx="1" presStyleCnt="3" custScaleX="106538" custLinFactNeighborX="705" custLinFactNeighborY="2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A9B10-CFC7-4D28-8169-20D1522498D6}" type="pres">
      <dgm:prSet presAssocID="{DF69403B-ABED-43C2-B72C-878E662492BA}" presName="spacing" presStyleCnt="0"/>
      <dgm:spPr/>
    </dgm:pt>
    <dgm:pt modelId="{744C7C32-AAFC-42FA-A013-6088E362BC9B}" type="pres">
      <dgm:prSet presAssocID="{A044D845-6658-45F9-8044-72E83FB26A72}" presName="composite" presStyleCnt="0"/>
      <dgm:spPr/>
    </dgm:pt>
    <dgm:pt modelId="{CEF78006-1F5C-4970-B83F-0A1C2E174D79}" type="pres">
      <dgm:prSet presAssocID="{A044D845-6658-45F9-8044-72E83FB26A72}" presName="imgShp" presStyleLbl="fgImgPlace1" presStyleIdx="2" presStyleCnt="3" custScaleX="81533" custScaleY="81566"/>
      <dgm:spPr/>
    </dgm:pt>
    <dgm:pt modelId="{311C0597-6257-42D1-9FFC-12FCA61CA0A4}" type="pres">
      <dgm:prSet presAssocID="{A044D845-6658-45F9-8044-72E83FB26A72}" presName="txShp" presStyleLbl="node1" presStyleIdx="2" presStyleCnt="3" custScaleX="1086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66B3CA-BF7B-4E91-8540-49BD1F9D07AC}" srcId="{2AB93F09-3C34-4501-B642-E018102E1443}" destId="{D8F4EE66-72BD-48B5-A8FF-5911208D39AA}" srcOrd="0" destOrd="0" parTransId="{7F9818B3-11CF-4369-ADA8-BCB9ECF286B3}" sibTransId="{D5DB1D5F-877B-4122-A08F-880F46D6656E}"/>
    <dgm:cxn modelId="{A3EA16EC-6D6C-45C2-AFD5-A8E47691A2BE}" srcId="{2AB93F09-3C34-4501-B642-E018102E1443}" destId="{A044D845-6658-45F9-8044-72E83FB26A72}" srcOrd="2" destOrd="0" parTransId="{46D65D91-5C92-48D3-BA43-A266B92AAD9B}" sibTransId="{43A193F1-7C10-4BD1-A6B5-1D9A4F9B4987}"/>
    <dgm:cxn modelId="{1722F1F0-EBCD-4900-B5C9-D75CB3724CF6}" type="presOf" srcId="{A044D845-6658-45F9-8044-72E83FB26A72}" destId="{311C0597-6257-42D1-9FFC-12FCA61CA0A4}" srcOrd="0" destOrd="0" presId="urn:microsoft.com/office/officeart/2005/8/layout/vList3#1"/>
    <dgm:cxn modelId="{41C51855-1D2E-4DAE-BB08-B52F3CE9A775}" type="presOf" srcId="{2AB93F09-3C34-4501-B642-E018102E1443}" destId="{CA99BB14-575F-4337-91E4-ECBD1648B95C}" srcOrd="0" destOrd="0" presId="urn:microsoft.com/office/officeart/2005/8/layout/vList3#1"/>
    <dgm:cxn modelId="{3DF9F189-16E9-4B14-9109-7CBD4AB507D7}" type="presOf" srcId="{E822B511-F339-41D7-925F-C05DAE4EBB3D}" destId="{C894FAF5-DCA1-41BA-8DDA-29E5B39C5F21}" srcOrd="0" destOrd="0" presId="urn:microsoft.com/office/officeart/2005/8/layout/vList3#1"/>
    <dgm:cxn modelId="{3B3DFDC4-73ED-406D-9F01-9562C1F23C2F}" type="presOf" srcId="{D8F4EE66-72BD-48B5-A8FF-5911208D39AA}" destId="{FEEB5B71-F8BF-43A5-BB7F-A526DAE9F330}" srcOrd="0" destOrd="0" presId="urn:microsoft.com/office/officeart/2005/8/layout/vList3#1"/>
    <dgm:cxn modelId="{93955BFE-F22C-45F6-99C4-9CD281787599}" srcId="{2AB93F09-3C34-4501-B642-E018102E1443}" destId="{E822B511-F339-41D7-925F-C05DAE4EBB3D}" srcOrd="1" destOrd="0" parTransId="{CF44242C-64F4-48B2-AFD4-389F2E041C18}" sibTransId="{DF69403B-ABED-43C2-B72C-878E662492BA}"/>
    <dgm:cxn modelId="{6912DD9C-24B9-4786-A93B-22DC8BE08031}" type="presParOf" srcId="{CA99BB14-575F-4337-91E4-ECBD1648B95C}" destId="{ADB49BC5-BE45-4DAB-B7E3-FD10B833FC3F}" srcOrd="0" destOrd="0" presId="urn:microsoft.com/office/officeart/2005/8/layout/vList3#1"/>
    <dgm:cxn modelId="{96E45C7B-2A36-4924-A583-9ECDAEFF3EF3}" type="presParOf" srcId="{ADB49BC5-BE45-4DAB-B7E3-FD10B833FC3F}" destId="{481BB562-93BC-4AE4-9F11-DFDCA6D0186B}" srcOrd="0" destOrd="0" presId="urn:microsoft.com/office/officeart/2005/8/layout/vList3#1"/>
    <dgm:cxn modelId="{A42E30CB-4236-4B0F-9226-1CDC13588F35}" type="presParOf" srcId="{ADB49BC5-BE45-4DAB-B7E3-FD10B833FC3F}" destId="{FEEB5B71-F8BF-43A5-BB7F-A526DAE9F330}" srcOrd="1" destOrd="0" presId="urn:microsoft.com/office/officeart/2005/8/layout/vList3#1"/>
    <dgm:cxn modelId="{CA65C1E1-DD48-4047-A0F6-B15F3B42F33A}" type="presParOf" srcId="{CA99BB14-575F-4337-91E4-ECBD1648B95C}" destId="{F43C1E97-1FCA-4FCE-B828-70E32ED4CAD3}" srcOrd="1" destOrd="0" presId="urn:microsoft.com/office/officeart/2005/8/layout/vList3#1"/>
    <dgm:cxn modelId="{E67A0F3F-BCEA-468F-BEE8-174A7313EDA7}" type="presParOf" srcId="{CA99BB14-575F-4337-91E4-ECBD1648B95C}" destId="{EED34F45-30D5-4739-872A-E80B5FDF1081}" srcOrd="2" destOrd="0" presId="urn:microsoft.com/office/officeart/2005/8/layout/vList3#1"/>
    <dgm:cxn modelId="{F2BD7CB1-0670-487A-9646-4A5A5A5B1A7D}" type="presParOf" srcId="{EED34F45-30D5-4739-872A-E80B5FDF1081}" destId="{4468D691-84D7-4F54-88FA-CE2A504D8E34}" srcOrd="0" destOrd="0" presId="urn:microsoft.com/office/officeart/2005/8/layout/vList3#1"/>
    <dgm:cxn modelId="{891240C9-50D5-42ED-BB7D-3ED73C4B2DAF}" type="presParOf" srcId="{EED34F45-30D5-4739-872A-E80B5FDF1081}" destId="{C894FAF5-DCA1-41BA-8DDA-29E5B39C5F21}" srcOrd="1" destOrd="0" presId="urn:microsoft.com/office/officeart/2005/8/layout/vList3#1"/>
    <dgm:cxn modelId="{265E912B-126F-4A5B-B20E-BDE26A3ACD81}" type="presParOf" srcId="{CA99BB14-575F-4337-91E4-ECBD1648B95C}" destId="{535A9B10-CFC7-4D28-8169-20D1522498D6}" srcOrd="3" destOrd="0" presId="urn:microsoft.com/office/officeart/2005/8/layout/vList3#1"/>
    <dgm:cxn modelId="{ED30B6BA-F71F-4B1E-8AEF-8706F2640781}" type="presParOf" srcId="{CA99BB14-575F-4337-91E4-ECBD1648B95C}" destId="{744C7C32-AAFC-42FA-A013-6088E362BC9B}" srcOrd="4" destOrd="0" presId="urn:microsoft.com/office/officeart/2005/8/layout/vList3#1"/>
    <dgm:cxn modelId="{C5BF77E3-D020-427D-9FB4-23158E8F74E5}" type="presParOf" srcId="{744C7C32-AAFC-42FA-A013-6088E362BC9B}" destId="{CEF78006-1F5C-4970-B83F-0A1C2E174D79}" srcOrd="0" destOrd="0" presId="urn:microsoft.com/office/officeart/2005/8/layout/vList3#1"/>
    <dgm:cxn modelId="{AB56525F-57F5-4B24-B66E-BA0A5C26B048}" type="presParOf" srcId="{744C7C32-AAFC-42FA-A013-6088E362BC9B}" destId="{311C0597-6257-42D1-9FFC-12FCA61CA0A4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550112-22B4-498B-AEE3-A083B8E02D06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5DEF940-B5B7-4450-B4BE-577BE508022C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эксперта для аттестуемого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713F65-3FE0-4C17-AA46-66736E31CE9F}" type="parTrans" cxnId="{BCAE5910-E8C6-4D09-BD4D-758A52E78AA7}">
      <dgm:prSet/>
      <dgm:spPr/>
      <dgm:t>
        <a:bodyPr/>
        <a:lstStyle/>
        <a:p>
          <a:endParaRPr lang="ru-RU"/>
        </a:p>
      </dgm:t>
    </dgm:pt>
    <dgm:pt modelId="{1C808955-79B1-44BF-9211-CF8465508783}" type="sibTrans" cxnId="{BCAE5910-E8C6-4D09-BD4D-758A52E78AA7}">
      <dgm:prSet/>
      <dgm:spPr/>
      <dgm:t>
        <a:bodyPr/>
        <a:lstStyle/>
        <a:p>
          <a:endParaRPr lang="ru-RU"/>
        </a:p>
      </dgm:t>
    </dgm:pt>
    <dgm:pt modelId="{51BB8718-552E-4C8C-9058-9CE415314751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экспертизу аттестуемых из других районов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ED0FE7-4461-44EB-A636-A533B00DF944}" type="parTrans" cxnId="{BFA22896-8DC4-430C-A66F-032EFC2BEB93}">
      <dgm:prSet/>
      <dgm:spPr/>
      <dgm:t>
        <a:bodyPr/>
        <a:lstStyle/>
        <a:p>
          <a:endParaRPr lang="ru-RU"/>
        </a:p>
      </dgm:t>
    </dgm:pt>
    <dgm:pt modelId="{F61067FA-A4C7-4138-A068-21ED5EC8FFCD}" type="sibTrans" cxnId="{BFA22896-8DC4-430C-A66F-032EFC2BEB93}">
      <dgm:prSet/>
      <dgm:spPr/>
      <dgm:t>
        <a:bodyPr/>
        <a:lstStyle/>
        <a:p>
          <a:endParaRPr lang="ru-RU"/>
        </a:p>
      </dgm:t>
    </dgm:pt>
    <dgm:pt modelId="{8B441D1B-D8FC-450B-A432-1895E58E31F8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заочную экспертизу у аттестуемых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7ACB4D-1D18-48B2-8039-FF5A7B6BB4E1}" type="parTrans" cxnId="{89B3AD83-68BC-477C-9BC5-F1D0E600A051}">
      <dgm:prSet/>
      <dgm:spPr/>
      <dgm:t>
        <a:bodyPr/>
        <a:lstStyle/>
        <a:p>
          <a:endParaRPr lang="ru-RU"/>
        </a:p>
      </dgm:t>
    </dgm:pt>
    <dgm:pt modelId="{0A65FC1D-506F-424E-A354-B34FDA638C49}" type="sibTrans" cxnId="{89B3AD83-68BC-477C-9BC5-F1D0E600A051}">
      <dgm:prSet/>
      <dgm:spPr/>
      <dgm:t>
        <a:bodyPr/>
        <a:lstStyle/>
        <a:p>
          <a:endParaRPr lang="ru-RU"/>
        </a:p>
      </dgm:t>
    </dgm:pt>
    <dgm:pt modelId="{5991B5D4-8CCF-49F1-BA14-8D156730C9C0}" type="pres">
      <dgm:prSet presAssocID="{BC550112-22B4-498B-AEE3-A083B8E02D0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F07C0B-7934-4BB9-A7DB-F4B155C5C8F0}" type="pres">
      <dgm:prSet presAssocID="{A5DEF940-B5B7-4450-B4BE-577BE508022C}" presName="parentLin" presStyleCnt="0"/>
      <dgm:spPr/>
    </dgm:pt>
    <dgm:pt modelId="{646FDCCB-FD77-46A8-9AC3-E9E88F1DC5FF}" type="pres">
      <dgm:prSet presAssocID="{A5DEF940-B5B7-4450-B4BE-577BE508022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41E83E-97A4-44FD-8D70-EB6E6A816EAF}" type="pres">
      <dgm:prSet presAssocID="{A5DEF940-B5B7-4450-B4BE-577BE508022C}" presName="parentText" presStyleLbl="node1" presStyleIdx="0" presStyleCnt="3" custScaleX="128641" custScaleY="777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387B33-652A-4FD8-8376-7896ED49713C}" type="pres">
      <dgm:prSet presAssocID="{A5DEF940-B5B7-4450-B4BE-577BE508022C}" presName="negativeSpace" presStyleCnt="0"/>
      <dgm:spPr/>
    </dgm:pt>
    <dgm:pt modelId="{24958868-248C-4E64-8ECA-5BA86EB43573}" type="pres">
      <dgm:prSet presAssocID="{A5DEF940-B5B7-4450-B4BE-577BE508022C}" presName="childText" presStyleLbl="conFgAcc1" presStyleIdx="0" presStyleCnt="3">
        <dgm:presLayoutVars>
          <dgm:bulletEnabled val="1"/>
        </dgm:presLayoutVars>
      </dgm:prSet>
      <dgm:spPr/>
    </dgm:pt>
    <dgm:pt modelId="{BD1F9C95-A2ED-4BE5-A71C-73CF71CE7B5D}" type="pres">
      <dgm:prSet presAssocID="{1C808955-79B1-44BF-9211-CF8465508783}" presName="spaceBetweenRectangles" presStyleCnt="0"/>
      <dgm:spPr/>
    </dgm:pt>
    <dgm:pt modelId="{34B27BC0-79A0-490D-AF75-CEDCF234643C}" type="pres">
      <dgm:prSet presAssocID="{51BB8718-552E-4C8C-9058-9CE415314751}" presName="parentLin" presStyleCnt="0"/>
      <dgm:spPr/>
    </dgm:pt>
    <dgm:pt modelId="{DB26D037-2EE8-4AAA-BF22-CBF768C95BB5}" type="pres">
      <dgm:prSet presAssocID="{51BB8718-552E-4C8C-9058-9CE41531475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DCE2722-E83C-4899-9B0F-65B26296B4E6}" type="pres">
      <dgm:prSet presAssocID="{51BB8718-552E-4C8C-9058-9CE415314751}" presName="parentText" presStyleLbl="node1" presStyleIdx="1" presStyleCnt="3" custScaleX="129360" custScaleY="76048" custLinFactNeighborX="23927" custLinFactNeighborY="4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49235-2B46-4F83-97E0-CBB1D8E2A934}" type="pres">
      <dgm:prSet presAssocID="{51BB8718-552E-4C8C-9058-9CE415314751}" presName="negativeSpace" presStyleCnt="0"/>
      <dgm:spPr/>
    </dgm:pt>
    <dgm:pt modelId="{CFB02F0A-5E83-4CAD-A3E5-C3D3367E13AC}" type="pres">
      <dgm:prSet presAssocID="{51BB8718-552E-4C8C-9058-9CE415314751}" presName="childText" presStyleLbl="conFgAcc1" presStyleIdx="1" presStyleCnt="3">
        <dgm:presLayoutVars>
          <dgm:bulletEnabled val="1"/>
        </dgm:presLayoutVars>
      </dgm:prSet>
      <dgm:spPr/>
    </dgm:pt>
    <dgm:pt modelId="{A7BAF202-FB51-4A38-893C-DC279A16A6C3}" type="pres">
      <dgm:prSet presAssocID="{F61067FA-A4C7-4138-A068-21ED5EC8FFCD}" presName="spaceBetweenRectangles" presStyleCnt="0"/>
      <dgm:spPr/>
    </dgm:pt>
    <dgm:pt modelId="{81DAE788-2898-4710-A213-4A89C5268CE2}" type="pres">
      <dgm:prSet presAssocID="{8B441D1B-D8FC-450B-A432-1895E58E31F8}" presName="parentLin" presStyleCnt="0"/>
      <dgm:spPr/>
    </dgm:pt>
    <dgm:pt modelId="{622060E3-161C-4688-9C7D-A9702D7BD12D}" type="pres">
      <dgm:prSet presAssocID="{8B441D1B-D8FC-450B-A432-1895E58E31F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0DCBD92-98BD-4E05-9892-4E833A00BD8F}" type="pres">
      <dgm:prSet presAssocID="{8B441D1B-D8FC-450B-A432-1895E58E31F8}" presName="parentText" presStyleLbl="node1" presStyleIdx="2" presStyleCnt="3" custScaleX="129360" custScaleY="756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60201-D90B-447E-B1EC-895B6547F9BE}" type="pres">
      <dgm:prSet presAssocID="{8B441D1B-D8FC-450B-A432-1895E58E31F8}" presName="negativeSpace" presStyleCnt="0"/>
      <dgm:spPr/>
    </dgm:pt>
    <dgm:pt modelId="{6370BC4B-1573-467A-885C-7F3FFA778925}" type="pres">
      <dgm:prSet presAssocID="{8B441D1B-D8FC-450B-A432-1895E58E31F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FA22896-8DC4-430C-A66F-032EFC2BEB93}" srcId="{BC550112-22B4-498B-AEE3-A083B8E02D06}" destId="{51BB8718-552E-4C8C-9058-9CE415314751}" srcOrd="1" destOrd="0" parTransId="{EEED0FE7-4461-44EB-A636-A533B00DF944}" sibTransId="{F61067FA-A4C7-4138-A068-21ED5EC8FFCD}"/>
    <dgm:cxn modelId="{75289CFA-9244-4080-A1D5-B37CC65F342A}" type="presOf" srcId="{8B441D1B-D8FC-450B-A432-1895E58E31F8}" destId="{622060E3-161C-4688-9C7D-A9702D7BD12D}" srcOrd="0" destOrd="0" presId="urn:microsoft.com/office/officeart/2005/8/layout/list1"/>
    <dgm:cxn modelId="{2013AEAB-CFAA-4C48-BCF0-95DB651F85C7}" type="presOf" srcId="{51BB8718-552E-4C8C-9058-9CE415314751}" destId="{DB26D037-2EE8-4AAA-BF22-CBF768C95BB5}" srcOrd="0" destOrd="0" presId="urn:microsoft.com/office/officeart/2005/8/layout/list1"/>
    <dgm:cxn modelId="{89B3AD83-68BC-477C-9BC5-F1D0E600A051}" srcId="{BC550112-22B4-498B-AEE3-A083B8E02D06}" destId="{8B441D1B-D8FC-450B-A432-1895E58E31F8}" srcOrd="2" destOrd="0" parTransId="{927ACB4D-1D18-48B2-8039-FF5A7B6BB4E1}" sibTransId="{0A65FC1D-506F-424E-A354-B34FDA638C49}"/>
    <dgm:cxn modelId="{B126E7B3-D262-4A54-BC24-A9308449DCB6}" type="presOf" srcId="{51BB8718-552E-4C8C-9058-9CE415314751}" destId="{CDCE2722-E83C-4899-9B0F-65B26296B4E6}" srcOrd="1" destOrd="0" presId="urn:microsoft.com/office/officeart/2005/8/layout/list1"/>
    <dgm:cxn modelId="{A744E44F-5FC2-4A2A-9575-EB310CB6F658}" type="presOf" srcId="{A5DEF940-B5B7-4450-B4BE-577BE508022C}" destId="{D341E83E-97A4-44FD-8D70-EB6E6A816EAF}" srcOrd="1" destOrd="0" presId="urn:microsoft.com/office/officeart/2005/8/layout/list1"/>
    <dgm:cxn modelId="{1F19E3D7-4FC5-4163-9B97-ABC768D47E3B}" type="presOf" srcId="{8B441D1B-D8FC-450B-A432-1895E58E31F8}" destId="{A0DCBD92-98BD-4E05-9892-4E833A00BD8F}" srcOrd="1" destOrd="0" presId="urn:microsoft.com/office/officeart/2005/8/layout/list1"/>
    <dgm:cxn modelId="{F0309758-794B-4695-80FD-B130FF8A2B75}" type="presOf" srcId="{A5DEF940-B5B7-4450-B4BE-577BE508022C}" destId="{646FDCCB-FD77-46A8-9AC3-E9E88F1DC5FF}" srcOrd="0" destOrd="0" presId="urn:microsoft.com/office/officeart/2005/8/layout/list1"/>
    <dgm:cxn modelId="{551952BE-DDA5-4F29-8829-3A75E92D028D}" type="presOf" srcId="{BC550112-22B4-498B-AEE3-A083B8E02D06}" destId="{5991B5D4-8CCF-49F1-BA14-8D156730C9C0}" srcOrd="0" destOrd="0" presId="urn:microsoft.com/office/officeart/2005/8/layout/list1"/>
    <dgm:cxn modelId="{BCAE5910-E8C6-4D09-BD4D-758A52E78AA7}" srcId="{BC550112-22B4-498B-AEE3-A083B8E02D06}" destId="{A5DEF940-B5B7-4450-B4BE-577BE508022C}" srcOrd="0" destOrd="0" parTransId="{8E713F65-3FE0-4C17-AA46-66736E31CE9F}" sibTransId="{1C808955-79B1-44BF-9211-CF8465508783}"/>
    <dgm:cxn modelId="{BA7F5977-7235-40B4-A0EB-36A529E72411}" type="presParOf" srcId="{5991B5D4-8CCF-49F1-BA14-8D156730C9C0}" destId="{2BF07C0B-7934-4BB9-A7DB-F4B155C5C8F0}" srcOrd="0" destOrd="0" presId="urn:microsoft.com/office/officeart/2005/8/layout/list1"/>
    <dgm:cxn modelId="{4A096B83-370E-446F-9C40-091B025F126A}" type="presParOf" srcId="{2BF07C0B-7934-4BB9-A7DB-F4B155C5C8F0}" destId="{646FDCCB-FD77-46A8-9AC3-E9E88F1DC5FF}" srcOrd="0" destOrd="0" presId="urn:microsoft.com/office/officeart/2005/8/layout/list1"/>
    <dgm:cxn modelId="{D6A8D12E-666B-49DC-93F2-270948FF76A3}" type="presParOf" srcId="{2BF07C0B-7934-4BB9-A7DB-F4B155C5C8F0}" destId="{D341E83E-97A4-44FD-8D70-EB6E6A816EAF}" srcOrd="1" destOrd="0" presId="urn:microsoft.com/office/officeart/2005/8/layout/list1"/>
    <dgm:cxn modelId="{56CDCB06-EF9E-4CAB-82A4-D995598D03D7}" type="presParOf" srcId="{5991B5D4-8CCF-49F1-BA14-8D156730C9C0}" destId="{83387B33-652A-4FD8-8376-7896ED49713C}" srcOrd="1" destOrd="0" presId="urn:microsoft.com/office/officeart/2005/8/layout/list1"/>
    <dgm:cxn modelId="{11D1243D-946C-4E10-A320-48C9A59B2FE6}" type="presParOf" srcId="{5991B5D4-8CCF-49F1-BA14-8D156730C9C0}" destId="{24958868-248C-4E64-8ECA-5BA86EB43573}" srcOrd="2" destOrd="0" presId="urn:microsoft.com/office/officeart/2005/8/layout/list1"/>
    <dgm:cxn modelId="{F3967B73-A9AC-4F30-A52A-CDD61FBBA49C}" type="presParOf" srcId="{5991B5D4-8CCF-49F1-BA14-8D156730C9C0}" destId="{BD1F9C95-A2ED-4BE5-A71C-73CF71CE7B5D}" srcOrd="3" destOrd="0" presId="urn:microsoft.com/office/officeart/2005/8/layout/list1"/>
    <dgm:cxn modelId="{ADC80A77-CDD4-4145-A5D3-CA5C7297BDCF}" type="presParOf" srcId="{5991B5D4-8CCF-49F1-BA14-8D156730C9C0}" destId="{34B27BC0-79A0-490D-AF75-CEDCF234643C}" srcOrd="4" destOrd="0" presId="urn:microsoft.com/office/officeart/2005/8/layout/list1"/>
    <dgm:cxn modelId="{534D2003-6CB5-4392-BC92-3D4713CA95B4}" type="presParOf" srcId="{34B27BC0-79A0-490D-AF75-CEDCF234643C}" destId="{DB26D037-2EE8-4AAA-BF22-CBF768C95BB5}" srcOrd="0" destOrd="0" presId="urn:microsoft.com/office/officeart/2005/8/layout/list1"/>
    <dgm:cxn modelId="{D33EA0D1-CCEB-4F29-A08B-152A30DFC44D}" type="presParOf" srcId="{34B27BC0-79A0-490D-AF75-CEDCF234643C}" destId="{CDCE2722-E83C-4899-9B0F-65B26296B4E6}" srcOrd="1" destOrd="0" presId="urn:microsoft.com/office/officeart/2005/8/layout/list1"/>
    <dgm:cxn modelId="{C6B68A0E-DA01-4430-AED5-8EC30FCC4C84}" type="presParOf" srcId="{5991B5D4-8CCF-49F1-BA14-8D156730C9C0}" destId="{51D49235-2B46-4F83-97E0-CBB1D8E2A934}" srcOrd="5" destOrd="0" presId="urn:microsoft.com/office/officeart/2005/8/layout/list1"/>
    <dgm:cxn modelId="{34C6C71F-2852-42D3-A505-830A3302441D}" type="presParOf" srcId="{5991B5D4-8CCF-49F1-BA14-8D156730C9C0}" destId="{CFB02F0A-5E83-4CAD-A3E5-C3D3367E13AC}" srcOrd="6" destOrd="0" presId="urn:microsoft.com/office/officeart/2005/8/layout/list1"/>
    <dgm:cxn modelId="{5F8DAA08-A6A0-4539-981F-742E8E12927D}" type="presParOf" srcId="{5991B5D4-8CCF-49F1-BA14-8D156730C9C0}" destId="{A7BAF202-FB51-4A38-893C-DC279A16A6C3}" srcOrd="7" destOrd="0" presId="urn:microsoft.com/office/officeart/2005/8/layout/list1"/>
    <dgm:cxn modelId="{E458699B-6F6F-4B29-8ED4-E5218BBC97E5}" type="presParOf" srcId="{5991B5D4-8CCF-49F1-BA14-8D156730C9C0}" destId="{81DAE788-2898-4710-A213-4A89C5268CE2}" srcOrd="8" destOrd="0" presId="urn:microsoft.com/office/officeart/2005/8/layout/list1"/>
    <dgm:cxn modelId="{4E2D92F6-15BF-4FDB-9CB3-F5E645795FA5}" type="presParOf" srcId="{81DAE788-2898-4710-A213-4A89C5268CE2}" destId="{622060E3-161C-4688-9C7D-A9702D7BD12D}" srcOrd="0" destOrd="0" presId="urn:microsoft.com/office/officeart/2005/8/layout/list1"/>
    <dgm:cxn modelId="{28164C82-0929-479A-BE19-0979B7157599}" type="presParOf" srcId="{81DAE788-2898-4710-A213-4A89C5268CE2}" destId="{A0DCBD92-98BD-4E05-9892-4E833A00BD8F}" srcOrd="1" destOrd="0" presId="urn:microsoft.com/office/officeart/2005/8/layout/list1"/>
    <dgm:cxn modelId="{6BCFBA27-6B3A-4DF2-8C3C-07661C6D6E7A}" type="presParOf" srcId="{5991B5D4-8CCF-49F1-BA14-8D156730C9C0}" destId="{F9E60201-D90B-447E-B1EC-895B6547F9BE}" srcOrd="9" destOrd="0" presId="urn:microsoft.com/office/officeart/2005/8/layout/list1"/>
    <dgm:cxn modelId="{9433F32F-E928-4C18-853D-9F2092D3652D}" type="presParOf" srcId="{5991B5D4-8CCF-49F1-BA14-8D156730C9C0}" destId="{6370BC4B-1573-467A-885C-7F3FFA77892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D8120A-C075-4AC1-BDA2-72EF0E21BF7D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988D429D-D6DF-47A2-9A16-C12C66A3939F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FF0000"/>
              </a:solidFill>
              <a:effectLst/>
            </a:rPr>
            <a:t>Итоги аттестации</a:t>
          </a:r>
        </a:p>
      </dgm:t>
    </dgm:pt>
    <dgm:pt modelId="{BE81585A-FD1B-426C-9963-7E2AECBED735}" type="parTrans" cxnId="{9DF327C7-354A-4C9E-929F-887C29365924}">
      <dgm:prSet/>
      <dgm:spPr/>
      <dgm:t>
        <a:bodyPr/>
        <a:lstStyle/>
        <a:p>
          <a:endParaRPr lang="ru-RU"/>
        </a:p>
      </dgm:t>
    </dgm:pt>
    <dgm:pt modelId="{EAD5168F-B996-4A4D-8D3F-01E763B05013}" type="sibTrans" cxnId="{9DF327C7-354A-4C9E-929F-887C29365924}">
      <dgm:prSet/>
      <dgm:spPr/>
      <dgm:t>
        <a:bodyPr/>
        <a:lstStyle/>
        <a:p>
          <a:endParaRPr lang="ru-RU"/>
        </a:p>
      </dgm:t>
    </dgm:pt>
    <dgm:pt modelId="{96EACB17-F153-4169-9D70-9037DD4666B7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rgbClr val="FF0000"/>
              </a:solidFill>
              <a:effectLst/>
            </a:rPr>
            <a:t>Экспертиза</a:t>
          </a:r>
        </a:p>
      </dgm:t>
    </dgm:pt>
    <dgm:pt modelId="{183B99DC-A693-441D-8920-DDEAB62F408F}" type="parTrans" cxnId="{AC959B1D-C78C-473E-A7BA-EEE99BD255BF}">
      <dgm:prSet/>
      <dgm:spPr/>
      <dgm:t>
        <a:bodyPr/>
        <a:lstStyle/>
        <a:p>
          <a:endParaRPr lang="ru-RU"/>
        </a:p>
      </dgm:t>
    </dgm:pt>
    <dgm:pt modelId="{7BFB89D3-135C-4771-AFAD-68EF448C3322}" type="sibTrans" cxnId="{AC959B1D-C78C-473E-A7BA-EEE99BD255BF}">
      <dgm:prSet/>
      <dgm:spPr/>
      <dgm:t>
        <a:bodyPr/>
        <a:lstStyle/>
        <a:p>
          <a:endParaRPr lang="ru-RU"/>
        </a:p>
      </dgm:t>
    </dgm:pt>
    <dgm:pt modelId="{8F81AB15-789B-4C14-94C5-E895FF0748D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dirty="0" smtClean="0">
              <a:solidFill>
                <a:srgbClr val="FF0000"/>
              </a:solidFill>
              <a:effectLst/>
            </a:rPr>
            <a:t>Приём заявлений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7C55E4-DF6D-4CF8-AD04-975D0220E699}" type="parTrans" cxnId="{93E7BD84-4232-419D-AD0C-87D287E09736}">
      <dgm:prSet/>
      <dgm:spPr/>
      <dgm:t>
        <a:bodyPr/>
        <a:lstStyle/>
        <a:p>
          <a:endParaRPr lang="ru-RU"/>
        </a:p>
      </dgm:t>
    </dgm:pt>
    <dgm:pt modelId="{F09B998D-AEFE-400C-A89D-48F90CED7313}" type="sibTrans" cxnId="{93E7BD84-4232-419D-AD0C-87D287E09736}">
      <dgm:prSet/>
      <dgm:spPr/>
      <dgm:t>
        <a:bodyPr/>
        <a:lstStyle/>
        <a:p>
          <a:endParaRPr lang="ru-RU"/>
        </a:p>
      </dgm:t>
    </dgm:pt>
    <dgm:pt modelId="{5B29F677-A2B1-42C1-969E-7A7A181D4B10}" type="pres">
      <dgm:prSet presAssocID="{D6D8120A-C075-4AC1-BDA2-72EF0E21BF7D}" presName="compositeShape" presStyleCnt="0">
        <dgm:presLayoutVars>
          <dgm:dir/>
          <dgm:resizeHandles/>
        </dgm:presLayoutVars>
      </dgm:prSet>
      <dgm:spPr/>
    </dgm:pt>
    <dgm:pt modelId="{0292869A-7295-44BE-B324-B3882516F622}" type="pres">
      <dgm:prSet presAssocID="{D6D8120A-C075-4AC1-BDA2-72EF0E21BF7D}" presName="pyramid" presStyleLbl="node1" presStyleIdx="0" presStyleCnt="1"/>
      <dgm:spPr/>
    </dgm:pt>
    <dgm:pt modelId="{EE9E6683-81D7-4677-84C7-733D45571A4D}" type="pres">
      <dgm:prSet presAssocID="{D6D8120A-C075-4AC1-BDA2-72EF0E21BF7D}" presName="theList" presStyleCnt="0"/>
      <dgm:spPr/>
    </dgm:pt>
    <dgm:pt modelId="{33307237-3257-4410-A40A-79438FDBD2CC}" type="pres">
      <dgm:prSet presAssocID="{988D429D-D6DF-47A2-9A16-C12C66A3939F}" presName="aNode" presStyleLbl="fgAcc1" presStyleIdx="0" presStyleCnt="3" custScaleX="141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E80BDF-EE68-4B59-8DF5-9F35A04035A0}" type="pres">
      <dgm:prSet presAssocID="{988D429D-D6DF-47A2-9A16-C12C66A3939F}" presName="aSpace" presStyleCnt="0"/>
      <dgm:spPr/>
    </dgm:pt>
    <dgm:pt modelId="{7708BA49-FB88-46A2-BB7D-010FB1BB19E8}" type="pres">
      <dgm:prSet presAssocID="{96EACB17-F153-4169-9D70-9037DD4666B7}" presName="aNode" presStyleLbl="fgAcc1" presStyleIdx="1" presStyleCnt="3" custScaleX="1425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F15E70-48AD-416E-A10C-B56A0B9EEB4B}" type="pres">
      <dgm:prSet presAssocID="{96EACB17-F153-4169-9D70-9037DD4666B7}" presName="aSpace" presStyleCnt="0"/>
      <dgm:spPr/>
    </dgm:pt>
    <dgm:pt modelId="{1EEB2D03-4702-4F7C-9869-693844C8406C}" type="pres">
      <dgm:prSet presAssocID="{8F81AB15-789B-4C14-94C5-E895FF0748D9}" presName="aNode" presStyleLbl="fgAcc1" presStyleIdx="2" presStyleCnt="3" custScaleX="142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38FF6-CA96-4184-96EE-32663433DCFD}" type="pres">
      <dgm:prSet presAssocID="{8F81AB15-789B-4C14-94C5-E895FF0748D9}" presName="aSpace" presStyleCnt="0"/>
      <dgm:spPr/>
    </dgm:pt>
  </dgm:ptLst>
  <dgm:cxnLst>
    <dgm:cxn modelId="{80C7293B-D928-4F70-8648-B1327C733B10}" type="presOf" srcId="{8F81AB15-789B-4C14-94C5-E895FF0748D9}" destId="{1EEB2D03-4702-4F7C-9869-693844C8406C}" srcOrd="0" destOrd="0" presId="urn:microsoft.com/office/officeart/2005/8/layout/pyramid2"/>
    <dgm:cxn modelId="{9DF327C7-354A-4C9E-929F-887C29365924}" srcId="{D6D8120A-C075-4AC1-BDA2-72EF0E21BF7D}" destId="{988D429D-D6DF-47A2-9A16-C12C66A3939F}" srcOrd="0" destOrd="0" parTransId="{BE81585A-FD1B-426C-9963-7E2AECBED735}" sibTransId="{EAD5168F-B996-4A4D-8D3F-01E763B05013}"/>
    <dgm:cxn modelId="{6AB05039-83C8-47D3-A8B5-AB4AF37692B4}" type="presOf" srcId="{96EACB17-F153-4169-9D70-9037DD4666B7}" destId="{7708BA49-FB88-46A2-BB7D-010FB1BB19E8}" srcOrd="0" destOrd="0" presId="urn:microsoft.com/office/officeart/2005/8/layout/pyramid2"/>
    <dgm:cxn modelId="{93E7BD84-4232-419D-AD0C-87D287E09736}" srcId="{D6D8120A-C075-4AC1-BDA2-72EF0E21BF7D}" destId="{8F81AB15-789B-4C14-94C5-E895FF0748D9}" srcOrd="2" destOrd="0" parTransId="{A47C55E4-DF6D-4CF8-AD04-975D0220E699}" sibTransId="{F09B998D-AEFE-400C-A89D-48F90CED7313}"/>
    <dgm:cxn modelId="{06649557-285B-4C0F-B0E8-66319F17B8B6}" type="presOf" srcId="{988D429D-D6DF-47A2-9A16-C12C66A3939F}" destId="{33307237-3257-4410-A40A-79438FDBD2CC}" srcOrd="0" destOrd="0" presId="urn:microsoft.com/office/officeart/2005/8/layout/pyramid2"/>
    <dgm:cxn modelId="{AC959B1D-C78C-473E-A7BA-EEE99BD255BF}" srcId="{D6D8120A-C075-4AC1-BDA2-72EF0E21BF7D}" destId="{96EACB17-F153-4169-9D70-9037DD4666B7}" srcOrd="1" destOrd="0" parTransId="{183B99DC-A693-441D-8920-DDEAB62F408F}" sibTransId="{7BFB89D3-135C-4771-AFAD-68EF448C3322}"/>
    <dgm:cxn modelId="{F18BC07F-171F-4509-BDD9-925E3FF714F8}" type="presOf" srcId="{D6D8120A-C075-4AC1-BDA2-72EF0E21BF7D}" destId="{5B29F677-A2B1-42C1-969E-7A7A181D4B10}" srcOrd="0" destOrd="0" presId="urn:microsoft.com/office/officeart/2005/8/layout/pyramid2"/>
    <dgm:cxn modelId="{25D096A4-6F0C-4D37-83A0-52B26125DD01}" type="presParOf" srcId="{5B29F677-A2B1-42C1-969E-7A7A181D4B10}" destId="{0292869A-7295-44BE-B324-B3882516F622}" srcOrd="0" destOrd="0" presId="urn:microsoft.com/office/officeart/2005/8/layout/pyramid2"/>
    <dgm:cxn modelId="{610200DA-5C2C-46CE-A0B6-55F57F414AC4}" type="presParOf" srcId="{5B29F677-A2B1-42C1-969E-7A7A181D4B10}" destId="{EE9E6683-81D7-4677-84C7-733D45571A4D}" srcOrd="1" destOrd="0" presId="urn:microsoft.com/office/officeart/2005/8/layout/pyramid2"/>
    <dgm:cxn modelId="{2CB9C4B0-6982-441C-AF5B-D10F9CC68F5E}" type="presParOf" srcId="{EE9E6683-81D7-4677-84C7-733D45571A4D}" destId="{33307237-3257-4410-A40A-79438FDBD2CC}" srcOrd="0" destOrd="0" presId="urn:microsoft.com/office/officeart/2005/8/layout/pyramid2"/>
    <dgm:cxn modelId="{DA2A6D97-00CA-489F-80C9-75B494AC7E06}" type="presParOf" srcId="{EE9E6683-81D7-4677-84C7-733D45571A4D}" destId="{51E80BDF-EE68-4B59-8DF5-9F35A04035A0}" srcOrd="1" destOrd="0" presId="urn:microsoft.com/office/officeart/2005/8/layout/pyramid2"/>
    <dgm:cxn modelId="{2EA3437A-1F84-4DEF-9A3C-842429297FCD}" type="presParOf" srcId="{EE9E6683-81D7-4677-84C7-733D45571A4D}" destId="{7708BA49-FB88-46A2-BB7D-010FB1BB19E8}" srcOrd="2" destOrd="0" presId="urn:microsoft.com/office/officeart/2005/8/layout/pyramid2"/>
    <dgm:cxn modelId="{B859F070-2D2C-4186-ADBB-F02554681B8D}" type="presParOf" srcId="{EE9E6683-81D7-4677-84C7-733D45571A4D}" destId="{48F15E70-48AD-416E-A10C-B56A0B9EEB4B}" srcOrd="3" destOrd="0" presId="urn:microsoft.com/office/officeart/2005/8/layout/pyramid2"/>
    <dgm:cxn modelId="{B33F7A18-66F7-4F63-BC29-0DC1D4050FC2}" type="presParOf" srcId="{EE9E6683-81D7-4677-84C7-733D45571A4D}" destId="{1EEB2D03-4702-4F7C-9869-693844C8406C}" srcOrd="4" destOrd="0" presId="urn:microsoft.com/office/officeart/2005/8/layout/pyramid2"/>
    <dgm:cxn modelId="{ADF33132-AA8A-47CF-8401-590889555069}" type="presParOf" srcId="{EE9E6683-81D7-4677-84C7-733D45571A4D}" destId="{3B638FF6-CA96-4184-96EE-32663433DCF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6583B7-67CE-4E14-BE5F-72E9438C1A49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6533788-A9C0-4044-BF86-D165E1576F68}">
      <dgm:prSet custT="1"/>
      <dgm:spPr/>
      <dgm:t>
        <a:bodyPr/>
        <a:lstStyle/>
        <a:p>
          <a:r>
            <a:rPr lang="ru-RU" sz="2200" b="1" dirty="0"/>
            <a:t>2018 год</a:t>
          </a:r>
        </a:p>
        <a:p>
          <a:r>
            <a:rPr lang="ru-RU" sz="2800" b="1" dirty="0"/>
            <a:t>26,5 % </a:t>
          </a:r>
          <a:endParaRPr lang="ru-RU" sz="2800" dirty="0"/>
        </a:p>
      </dgm:t>
    </dgm:pt>
    <dgm:pt modelId="{D2D7AB2E-9E4E-41A8-8A5B-F45D15119664}" type="sibTrans" cxnId="{B9EE2A97-7201-42EC-BC25-F2F89BD46CEE}">
      <dgm:prSet/>
      <dgm:spPr/>
      <dgm:t>
        <a:bodyPr/>
        <a:lstStyle/>
        <a:p>
          <a:endParaRPr lang="ru-RU"/>
        </a:p>
      </dgm:t>
    </dgm:pt>
    <dgm:pt modelId="{8D54C507-EB7D-4854-84AB-EEA0ACCE01C1}" type="parTrans" cxnId="{B9EE2A97-7201-42EC-BC25-F2F89BD46CEE}">
      <dgm:prSet/>
      <dgm:spPr/>
      <dgm:t>
        <a:bodyPr/>
        <a:lstStyle/>
        <a:p>
          <a:endParaRPr lang="ru-RU"/>
        </a:p>
      </dgm:t>
    </dgm:pt>
    <dgm:pt modelId="{ABC34336-9A41-498D-8F15-2B6E01DB4EA2}">
      <dgm:prSet custT="1"/>
      <dgm:spPr/>
      <dgm:t>
        <a:bodyPr/>
        <a:lstStyle/>
        <a:p>
          <a:r>
            <a:rPr lang="ru-RU" sz="2200" b="1" dirty="0"/>
            <a:t>2017 год</a:t>
          </a:r>
        </a:p>
        <a:p>
          <a:r>
            <a:rPr lang="ru-RU" sz="2800" b="1" dirty="0"/>
            <a:t>26 % </a:t>
          </a:r>
          <a:endParaRPr lang="ru-RU" sz="2800" dirty="0"/>
        </a:p>
      </dgm:t>
    </dgm:pt>
    <dgm:pt modelId="{688F281C-BC97-408B-B3D8-6E510D924A1A}" type="sibTrans" cxnId="{60555772-963F-41EA-ACF3-CCD799B872D9}">
      <dgm:prSet/>
      <dgm:spPr/>
      <dgm:t>
        <a:bodyPr/>
        <a:lstStyle/>
        <a:p>
          <a:endParaRPr lang="ru-RU"/>
        </a:p>
      </dgm:t>
    </dgm:pt>
    <dgm:pt modelId="{CA910111-2DBC-4E38-B2BD-BA6BEB4218F8}" type="parTrans" cxnId="{60555772-963F-41EA-ACF3-CCD799B872D9}">
      <dgm:prSet/>
      <dgm:spPr/>
      <dgm:t>
        <a:bodyPr/>
        <a:lstStyle/>
        <a:p>
          <a:endParaRPr lang="ru-RU"/>
        </a:p>
      </dgm:t>
    </dgm:pt>
    <dgm:pt modelId="{DBCD7265-9708-4377-9358-89951D365812}">
      <dgm:prSet phldrT="[Текст]" custT="1"/>
      <dgm:spPr/>
      <dgm:t>
        <a:bodyPr/>
        <a:lstStyle/>
        <a:p>
          <a:endParaRPr lang="ru-RU" sz="1600" b="1" dirty="0"/>
        </a:p>
        <a:p>
          <a:r>
            <a:rPr lang="ru-RU" sz="2200" b="1" dirty="0"/>
            <a:t>2013 год </a:t>
          </a:r>
        </a:p>
        <a:p>
          <a:r>
            <a:rPr lang="ru-RU" sz="2800" b="1" dirty="0"/>
            <a:t>24 %</a:t>
          </a:r>
        </a:p>
        <a:p>
          <a:endParaRPr lang="ru-RU" sz="1800" dirty="0"/>
        </a:p>
      </dgm:t>
    </dgm:pt>
    <dgm:pt modelId="{A2F8F0AE-2D4D-42E5-A172-4F06CD4DC581}" type="sibTrans" cxnId="{A74B1015-E1D4-4641-8EF9-D114792DCED2}">
      <dgm:prSet/>
      <dgm:spPr/>
      <dgm:t>
        <a:bodyPr/>
        <a:lstStyle/>
        <a:p>
          <a:endParaRPr lang="ru-RU"/>
        </a:p>
      </dgm:t>
    </dgm:pt>
    <dgm:pt modelId="{24623FF2-A5C1-4F3A-9821-119FFE9ECE51}" type="parTrans" cxnId="{A74B1015-E1D4-4641-8EF9-D114792DCED2}">
      <dgm:prSet/>
      <dgm:spPr/>
      <dgm:t>
        <a:bodyPr/>
        <a:lstStyle/>
        <a:p>
          <a:endParaRPr lang="ru-RU"/>
        </a:p>
      </dgm:t>
    </dgm:pt>
    <dgm:pt modelId="{6CEA16FF-0B6E-4825-97B8-C46FB6EA9018}">
      <dgm:prSet custT="1"/>
      <dgm:spPr/>
      <dgm:t>
        <a:bodyPr/>
        <a:lstStyle/>
        <a:p>
          <a:r>
            <a:rPr lang="ru-RU" sz="2200" b="1" dirty="0"/>
            <a:t>2014 год</a:t>
          </a:r>
        </a:p>
        <a:p>
          <a:r>
            <a:rPr lang="ru-RU" sz="2800" b="1" dirty="0"/>
            <a:t>24,5 %</a:t>
          </a:r>
          <a:r>
            <a:rPr lang="ru-RU" sz="2000" b="1" dirty="0"/>
            <a:t> </a:t>
          </a:r>
        </a:p>
      </dgm:t>
    </dgm:pt>
    <dgm:pt modelId="{FF02FE34-9CE2-4BAB-B383-6CBDD39BE17A}" type="parTrans" cxnId="{43EEC2DD-4A2C-49F3-86FA-A438FDB7E7CE}">
      <dgm:prSet/>
      <dgm:spPr/>
      <dgm:t>
        <a:bodyPr/>
        <a:lstStyle/>
        <a:p>
          <a:endParaRPr lang="ru-RU"/>
        </a:p>
      </dgm:t>
    </dgm:pt>
    <dgm:pt modelId="{D5015494-9749-4F90-A5F8-11B115A28E3A}" type="sibTrans" cxnId="{43EEC2DD-4A2C-49F3-86FA-A438FDB7E7CE}">
      <dgm:prSet/>
      <dgm:spPr/>
      <dgm:t>
        <a:bodyPr/>
        <a:lstStyle/>
        <a:p>
          <a:endParaRPr lang="ru-RU"/>
        </a:p>
      </dgm:t>
    </dgm:pt>
    <dgm:pt modelId="{F965E1FE-CBB9-4D3D-AC40-623A8BDFF47B}">
      <dgm:prSet custT="1"/>
      <dgm:spPr/>
      <dgm:t>
        <a:bodyPr/>
        <a:lstStyle/>
        <a:p>
          <a:r>
            <a:rPr lang="ru-RU" sz="2200" b="1" dirty="0"/>
            <a:t>2016 год</a:t>
          </a:r>
        </a:p>
        <a:p>
          <a:r>
            <a:rPr lang="ru-RU" sz="2800" b="1" dirty="0"/>
            <a:t>25,5 %</a:t>
          </a:r>
          <a:r>
            <a:rPr lang="ru-RU" sz="2000" b="1" dirty="0"/>
            <a:t> </a:t>
          </a:r>
          <a:endParaRPr lang="ru-RU" sz="2000" dirty="0"/>
        </a:p>
      </dgm:t>
    </dgm:pt>
    <dgm:pt modelId="{5AADE41B-E0B0-43AD-AC77-CD28684F9813}" type="parTrans" cxnId="{48A84550-749F-4A36-ADAC-917591B86133}">
      <dgm:prSet/>
      <dgm:spPr/>
      <dgm:t>
        <a:bodyPr/>
        <a:lstStyle/>
        <a:p>
          <a:endParaRPr lang="ru-RU"/>
        </a:p>
      </dgm:t>
    </dgm:pt>
    <dgm:pt modelId="{2E964CD8-84C5-4E47-88CC-52D00471C358}" type="sibTrans" cxnId="{48A84550-749F-4A36-ADAC-917591B86133}">
      <dgm:prSet/>
      <dgm:spPr/>
      <dgm:t>
        <a:bodyPr/>
        <a:lstStyle/>
        <a:p>
          <a:endParaRPr lang="ru-RU"/>
        </a:p>
      </dgm:t>
    </dgm:pt>
    <dgm:pt modelId="{5501CEE1-3F24-44F6-B37D-1D894EA70E22}">
      <dgm:prSet custT="1"/>
      <dgm:spPr/>
      <dgm:t>
        <a:bodyPr/>
        <a:lstStyle/>
        <a:p>
          <a:r>
            <a:rPr lang="ru-RU" sz="2200" b="1" dirty="0"/>
            <a:t>2015 год</a:t>
          </a:r>
        </a:p>
        <a:p>
          <a:r>
            <a:rPr lang="ru-RU" sz="2800" b="1" dirty="0"/>
            <a:t>25 % </a:t>
          </a:r>
          <a:endParaRPr lang="ru-RU" sz="2800" dirty="0"/>
        </a:p>
      </dgm:t>
    </dgm:pt>
    <dgm:pt modelId="{EA343B79-0A04-418D-9FFE-9201B92B531E}" type="parTrans" cxnId="{F2900A99-3613-4AE9-B4FE-EEBE72FECCA9}">
      <dgm:prSet/>
      <dgm:spPr/>
      <dgm:t>
        <a:bodyPr/>
        <a:lstStyle/>
        <a:p>
          <a:endParaRPr lang="ru-RU"/>
        </a:p>
      </dgm:t>
    </dgm:pt>
    <dgm:pt modelId="{F4FCCDFD-F2EF-449C-9B42-06188B7E39DE}" type="sibTrans" cxnId="{F2900A99-3613-4AE9-B4FE-EEBE72FECCA9}">
      <dgm:prSet/>
      <dgm:spPr/>
      <dgm:t>
        <a:bodyPr/>
        <a:lstStyle/>
        <a:p>
          <a:endParaRPr lang="ru-RU"/>
        </a:p>
      </dgm:t>
    </dgm:pt>
    <dgm:pt modelId="{F34B1BCA-3524-4F00-B6DB-B31ACA5A955E}" type="pres">
      <dgm:prSet presAssocID="{F06583B7-67CE-4E14-BE5F-72E9438C1A49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42B857-E877-46F2-8B04-CFF10EDC5AB4}" type="pres">
      <dgm:prSet presAssocID="{F06583B7-67CE-4E14-BE5F-72E9438C1A49}" presName="arrow" presStyleLbl="bgShp" presStyleIdx="0" presStyleCnt="1"/>
      <dgm:spPr/>
      <dgm:t>
        <a:bodyPr/>
        <a:lstStyle/>
        <a:p>
          <a:endParaRPr lang="ru-RU"/>
        </a:p>
      </dgm:t>
    </dgm:pt>
    <dgm:pt modelId="{029524B4-2602-40B8-ADBB-DDB912DCD260}" type="pres">
      <dgm:prSet presAssocID="{F06583B7-67CE-4E14-BE5F-72E9438C1A49}" presName="linearProcess" presStyleCnt="0"/>
      <dgm:spPr/>
      <dgm:t>
        <a:bodyPr/>
        <a:lstStyle/>
        <a:p>
          <a:endParaRPr lang="ru-RU"/>
        </a:p>
      </dgm:t>
    </dgm:pt>
    <dgm:pt modelId="{A29BD04C-770C-4BFC-822C-FB4FE09AAB51}" type="pres">
      <dgm:prSet presAssocID="{DBCD7265-9708-4377-9358-89951D365812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49143E-AF7F-484C-9A6C-E01D7BA3B678}" type="pres">
      <dgm:prSet presAssocID="{A2F8F0AE-2D4D-42E5-A172-4F06CD4DC581}" presName="sibTrans" presStyleCnt="0"/>
      <dgm:spPr/>
      <dgm:t>
        <a:bodyPr/>
        <a:lstStyle/>
        <a:p>
          <a:endParaRPr lang="ru-RU"/>
        </a:p>
      </dgm:t>
    </dgm:pt>
    <dgm:pt modelId="{35FE12A5-AD7D-4DC6-93EF-C352F43EDD91}" type="pres">
      <dgm:prSet presAssocID="{6CEA16FF-0B6E-4825-97B8-C46FB6EA9018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D5D400-7D47-4112-A772-DF657BC2C3BA}" type="pres">
      <dgm:prSet presAssocID="{D5015494-9749-4F90-A5F8-11B115A28E3A}" presName="sibTrans" presStyleCnt="0"/>
      <dgm:spPr/>
      <dgm:t>
        <a:bodyPr/>
        <a:lstStyle/>
        <a:p>
          <a:endParaRPr lang="ru-RU"/>
        </a:p>
      </dgm:t>
    </dgm:pt>
    <dgm:pt modelId="{D4B6E71E-975D-41A7-91E2-EA4385A5ACB0}" type="pres">
      <dgm:prSet presAssocID="{5501CEE1-3F24-44F6-B37D-1D894EA70E22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6A6D5-A075-476E-92CF-8A8AB005CACA}" type="pres">
      <dgm:prSet presAssocID="{F4FCCDFD-F2EF-449C-9B42-06188B7E39DE}" presName="sibTrans" presStyleCnt="0"/>
      <dgm:spPr/>
      <dgm:t>
        <a:bodyPr/>
        <a:lstStyle/>
        <a:p>
          <a:endParaRPr lang="ru-RU"/>
        </a:p>
      </dgm:t>
    </dgm:pt>
    <dgm:pt modelId="{FA9D927A-B736-4CC8-8236-4849019D17C8}" type="pres">
      <dgm:prSet presAssocID="{F965E1FE-CBB9-4D3D-AC40-623A8BDFF47B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33DD75-480B-431F-804A-C9DB173BF674}" type="pres">
      <dgm:prSet presAssocID="{2E964CD8-84C5-4E47-88CC-52D00471C358}" presName="sibTrans" presStyleCnt="0"/>
      <dgm:spPr/>
      <dgm:t>
        <a:bodyPr/>
        <a:lstStyle/>
        <a:p>
          <a:endParaRPr lang="ru-RU"/>
        </a:p>
      </dgm:t>
    </dgm:pt>
    <dgm:pt modelId="{D9C8C2A5-151A-415D-AFDC-F2A8EA1339EA}" type="pres">
      <dgm:prSet presAssocID="{ABC34336-9A41-498D-8F15-2B6E01DB4EA2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0F48FC-C635-48BA-B12B-83C478E752F9}" type="pres">
      <dgm:prSet presAssocID="{688F281C-BC97-408B-B3D8-6E510D924A1A}" presName="sibTrans" presStyleCnt="0"/>
      <dgm:spPr/>
      <dgm:t>
        <a:bodyPr/>
        <a:lstStyle/>
        <a:p>
          <a:endParaRPr lang="ru-RU"/>
        </a:p>
      </dgm:t>
    </dgm:pt>
    <dgm:pt modelId="{0E81FE06-C66F-43C3-BF14-C0427C7DB855}" type="pres">
      <dgm:prSet presAssocID="{66533788-A9C0-4044-BF86-D165E1576F68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08ED4C-6ECF-479F-A2ED-87E4E8F1B09E}" type="presOf" srcId="{5501CEE1-3F24-44F6-B37D-1D894EA70E22}" destId="{D4B6E71E-975D-41A7-91E2-EA4385A5ACB0}" srcOrd="0" destOrd="0" presId="urn:microsoft.com/office/officeart/2005/8/layout/hProcess9"/>
    <dgm:cxn modelId="{9D0600AF-1BF8-4C50-9E00-EB089350E6F5}" type="presOf" srcId="{DBCD7265-9708-4377-9358-89951D365812}" destId="{A29BD04C-770C-4BFC-822C-FB4FE09AAB51}" srcOrd="0" destOrd="0" presId="urn:microsoft.com/office/officeart/2005/8/layout/hProcess9"/>
    <dgm:cxn modelId="{FEA4E6F7-AA08-4327-BA30-9F30C38C3B31}" type="presOf" srcId="{ABC34336-9A41-498D-8F15-2B6E01DB4EA2}" destId="{D9C8C2A5-151A-415D-AFDC-F2A8EA1339EA}" srcOrd="0" destOrd="0" presId="urn:microsoft.com/office/officeart/2005/8/layout/hProcess9"/>
    <dgm:cxn modelId="{43EEC2DD-4A2C-49F3-86FA-A438FDB7E7CE}" srcId="{F06583B7-67CE-4E14-BE5F-72E9438C1A49}" destId="{6CEA16FF-0B6E-4825-97B8-C46FB6EA9018}" srcOrd="1" destOrd="0" parTransId="{FF02FE34-9CE2-4BAB-B383-6CBDD39BE17A}" sibTransId="{D5015494-9749-4F90-A5F8-11B115A28E3A}"/>
    <dgm:cxn modelId="{07B2D874-20EA-4DBC-8FFC-30CA34B74F76}" type="presOf" srcId="{66533788-A9C0-4044-BF86-D165E1576F68}" destId="{0E81FE06-C66F-43C3-BF14-C0427C7DB855}" srcOrd="0" destOrd="0" presId="urn:microsoft.com/office/officeart/2005/8/layout/hProcess9"/>
    <dgm:cxn modelId="{A74B1015-E1D4-4641-8EF9-D114792DCED2}" srcId="{F06583B7-67CE-4E14-BE5F-72E9438C1A49}" destId="{DBCD7265-9708-4377-9358-89951D365812}" srcOrd="0" destOrd="0" parTransId="{24623FF2-A5C1-4F3A-9821-119FFE9ECE51}" sibTransId="{A2F8F0AE-2D4D-42E5-A172-4F06CD4DC581}"/>
    <dgm:cxn modelId="{7D867BA1-1EB3-4F6B-A1C5-68E40CFA38CA}" type="presOf" srcId="{F06583B7-67CE-4E14-BE5F-72E9438C1A49}" destId="{F34B1BCA-3524-4F00-B6DB-B31ACA5A955E}" srcOrd="0" destOrd="0" presId="urn:microsoft.com/office/officeart/2005/8/layout/hProcess9"/>
    <dgm:cxn modelId="{B9EE2A97-7201-42EC-BC25-F2F89BD46CEE}" srcId="{F06583B7-67CE-4E14-BE5F-72E9438C1A49}" destId="{66533788-A9C0-4044-BF86-D165E1576F68}" srcOrd="5" destOrd="0" parTransId="{8D54C507-EB7D-4854-84AB-EEA0ACCE01C1}" sibTransId="{D2D7AB2E-9E4E-41A8-8A5B-F45D15119664}"/>
    <dgm:cxn modelId="{48A84550-749F-4A36-ADAC-917591B86133}" srcId="{F06583B7-67CE-4E14-BE5F-72E9438C1A49}" destId="{F965E1FE-CBB9-4D3D-AC40-623A8BDFF47B}" srcOrd="3" destOrd="0" parTransId="{5AADE41B-E0B0-43AD-AC77-CD28684F9813}" sibTransId="{2E964CD8-84C5-4E47-88CC-52D00471C358}"/>
    <dgm:cxn modelId="{960B80D2-9A1F-487F-B5F1-E93204E6D8BE}" type="presOf" srcId="{6CEA16FF-0B6E-4825-97B8-C46FB6EA9018}" destId="{35FE12A5-AD7D-4DC6-93EF-C352F43EDD91}" srcOrd="0" destOrd="0" presId="urn:microsoft.com/office/officeart/2005/8/layout/hProcess9"/>
    <dgm:cxn modelId="{60555772-963F-41EA-ACF3-CCD799B872D9}" srcId="{F06583B7-67CE-4E14-BE5F-72E9438C1A49}" destId="{ABC34336-9A41-498D-8F15-2B6E01DB4EA2}" srcOrd="4" destOrd="0" parTransId="{CA910111-2DBC-4E38-B2BD-BA6BEB4218F8}" sibTransId="{688F281C-BC97-408B-B3D8-6E510D924A1A}"/>
    <dgm:cxn modelId="{F2900A99-3613-4AE9-B4FE-EEBE72FECCA9}" srcId="{F06583B7-67CE-4E14-BE5F-72E9438C1A49}" destId="{5501CEE1-3F24-44F6-B37D-1D894EA70E22}" srcOrd="2" destOrd="0" parTransId="{EA343B79-0A04-418D-9FFE-9201B92B531E}" sibTransId="{F4FCCDFD-F2EF-449C-9B42-06188B7E39DE}"/>
    <dgm:cxn modelId="{EC9D7B24-8AEE-4564-A4E8-2F4740DB9E52}" type="presOf" srcId="{F965E1FE-CBB9-4D3D-AC40-623A8BDFF47B}" destId="{FA9D927A-B736-4CC8-8236-4849019D17C8}" srcOrd="0" destOrd="0" presId="urn:microsoft.com/office/officeart/2005/8/layout/hProcess9"/>
    <dgm:cxn modelId="{CC9761E2-0E47-4136-A2E2-7CFD8FA126EA}" type="presParOf" srcId="{F34B1BCA-3524-4F00-B6DB-B31ACA5A955E}" destId="{FC42B857-E877-46F2-8B04-CFF10EDC5AB4}" srcOrd="0" destOrd="0" presId="urn:microsoft.com/office/officeart/2005/8/layout/hProcess9"/>
    <dgm:cxn modelId="{88ADA14E-7B6D-4B1D-8E9F-E1A7D7279954}" type="presParOf" srcId="{F34B1BCA-3524-4F00-B6DB-B31ACA5A955E}" destId="{029524B4-2602-40B8-ADBB-DDB912DCD260}" srcOrd="1" destOrd="0" presId="urn:microsoft.com/office/officeart/2005/8/layout/hProcess9"/>
    <dgm:cxn modelId="{28A5AE6C-2211-4384-8450-293C99EBB32D}" type="presParOf" srcId="{029524B4-2602-40B8-ADBB-DDB912DCD260}" destId="{A29BD04C-770C-4BFC-822C-FB4FE09AAB51}" srcOrd="0" destOrd="0" presId="urn:microsoft.com/office/officeart/2005/8/layout/hProcess9"/>
    <dgm:cxn modelId="{E9CD0E8F-E0FB-4554-A458-77253BC4AED0}" type="presParOf" srcId="{029524B4-2602-40B8-ADBB-DDB912DCD260}" destId="{1A49143E-AF7F-484C-9A6C-E01D7BA3B678}" srcOrd="1" destOrd="0" presId="urn:microsoft.com/office/officeart/2005/8/layout/hProcess9"/>
    <dgm:cxn modelId="{9B92C138-318D-49FE-AA57-8409FF5994A3}" type="presParOf" srcId="{029524B4-2602-40B8-ADBB-DDB912DCD260}" destId="{35FE12A5-AD7D-4DC6-93EF-C352F43EDD91}" srcOrd="2" destOrd="0" presId="urn:microsoft.com/office/officeart/2005/8/layout/hProcess9"/>
    <dgm:cxn modelId="{43739595-3D74-4865-A76C-D6F9517F505C}" type="presParOf" srcId="{029524B4-2602-40B8-ADBB-DDB912DCD260}" destId="{39D5D400-7D47-4112-A772-DF657BC2C3BA}" srcOrd="3" destOrd="0" presId="urn:microsoft.com/office/officeart/2005/8/layout/hProcess9"/>
    <dgm:cxn modelId="{558DB38B-CA9E-4159-9DF2-6E98075ED18C}" type="presParOf" srcId="{029524B4-2602-40B8-ADBB-DDB912DCD260}" destId="{D4B6E71E-975D-41A7-91E2-EA4385A5ACB0}" srcOrd="4" destOrd="0" presId="urn:microsoft.com/office/officeart/2005/8/layout/hProcess9"/>
    <dgm:cxn modelId="{4AECA22E-6162-445F-9C11-73881DA97B6E}" type="presParOf" srcId="{029524B4-2602-40B8-ADBB-DDB912DCD260}" destId="{A946A6D5-A075-476E-92CF-8A8AB005CACA}" srcOrd="5" destOrd="0" presId="urn:microsoft.com/office/officeart/2005/8/layout/hProcess9"/>
    <dgm:cxn modelId="{ADC08ACA-D634-4625-A385-1210FD806B66}" type="presParOf" srcId="{029524B4-2602-40B8-ADBB-DDB912DCD260}" destId="{FA9D927A-B736-4CC8-8236-4849019D17C8}" srcOrd="6" destOrd="0" presId="urn:microsoft.com/office/officeart/2005/8/layout/hProcess9"/>
    <dgm:cxn modelId="{6318439A-9441-48B5-B1AF-E8F3944D8C2A}" type="presParOf" srcId="{029524B4-2602-40B8-ADBB-DDB912DCD260}" destId="{9733DD75-480B-431F-804A-C9DB173BF674}" srcOrd="7" destOrd="0" presId="urn:microsoft.com/office/officeart/2005/8/layout/hProcess9"/>
    <dgm:cxn modelId="{500EAC63-631A-4486-B55E-C8E978EB05C4}" type="presParOf" srcId="{029524B4-2602-40B8-ADBB-DDB912DCD260}" destId="{D9C8C2A5-151A-415D-AFDC-F2A8EA1339EA}" srcOrd="8" destOrd="0" presId="urn:microsoft.com/office/officeart/2005/8/layout/hProcess9"/>
    <dgm:cxn modelId="{EC8549BE-13C7-4C89-8D7E-D5E99F9F8C9A}" type="presParOf" srcId="{029524B4-2602-40B8-ADBB-DDB912DCD260}" destId="{C40F48FC-C635-48BA-B12B-83C478E752F9}" srcOrd="9" destOrd="0" presId="urn:microsoft.com/office/officeart/2005/8/layout/hProcess9"/>
    <dgm:cxn modelId="{0F78BF3D-BFA1-47B4-AE0E-6F16A3722211}" type="presParOf" srcId="{029524B4-2602-40B8-ADBB-DDB912DCD260}" destId="{0E81FE06-C66F-43C3-BF14-C0427C7DB855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1866689" y="0"/>
          <a:ext cx="6953768" cy="358596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2483769" y="2837039"/>
          <a:ext cx="144736" cy="144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2261750" y="3024336"/>
          <a:ext cx="1680326" cy="367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93" tIns="0" rIns="0" bIns="0" numCol="1" spcCol="1270" anchor="t" anchorCtr="0">
          <a:noAutofit/>
        </a:bodyPr>
        <a:lstStyle/>
        <a:p>
          <a:pPr lvl="0" algn="ctr" defTabSz="7112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2261750" y="3024336"/>
        <a:ext cx="1680326" cy="367528"/>
      </dsp:txXfrm>
    </dsp:sp>
    <dsp:sp modelId="{8FBE2196-4E3B-451D-ABAB-8565D1C1428B}">
      <dsp:nvSpPr>
        <dsp:cNvPr id="0" name=""/>
        <dsp:cNvSpPr/>
      </dsp:nvSpPr>
      <dsp:spPr>
        <a:xfrm>
          <a:off x="3660323" y="1937691"/>
          <a:ext cx="251715" cy="2517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3122435" y="2048876"/>
          <a:ext cx="1321506" cy="17974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7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3122435" y="2048876"/>
        <a:ext cx="1321506" cy="1797406"/>
      </dsp:txXfrm>
    </dsp:sp>
    <dsp:sp modelId="{E66DE684-9329-4FE3-985B-CB5A58EF6A51}">
      <dsp:nvSpPr>
        <dsp:cNvPr id="0" name=""/>
        <dsp:cNvSpPr/>
      </dsp:nvSpPr>
      <dsp:spPr>
        <a:xfrm>
          <a:off x="4932040" y="1290819"/>
          <a:ext cx="333523" cy="3335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4898907" y="1856181"/>
          <a:ext cx="2370518" cy="4576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727" tIns="0" rIns="0" bIns="0" numCol="1" spcCol="1270" anchor="t" anchorCtr="0">
          <a:noAutofit/>
        </a:bodyPr>
        <a:lstStyle/>
        <a:p>
          <a:pPr marL="0" lvl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14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4898907" y="1856181"/>
        <a:ext cx="2370518" cy="457638"/>
      </dsp:txXfrm>
    </dsp:sp>
    <dsp:sp modelId="{02C73BCB-6D48-4E49-8D7A-ED5ECA17C4CE}">
      <dsp:nvSpPr>
        <dsp:cNvPr id="0" name=""/>
        <dsp:cNvSpPr/>
      </dsp:nvSpPr>
      <dsp:spPr>
        <a:xfrm>
          <a:off x="7787434" y="435748"/>
          <a:ext cx="580315" cy="630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5660871" y="934857"/>
          <a:ext cx="1321506" cy="2820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747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5660871" y="934857"/>
        <a:ext cx="1321506" cy="28200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EB5B71-F8BF-43A5-BB7F-A526DAE9F330}">
      <dsp:nvSpPr>
        <dsp:cNvPr id="0" name=""/>
        <dsp:cNvSpPr/>
      </dsp:nvSpPr>
      <dsp:spPr>
        <a:xfrm rot="10800000">
          <a:off x="1336701" y="0"/>
          <a:ext cx="5563543" cy="1280078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4479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МОиН РТ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Утвердить) 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sp:txBody>
      <dsp:txXfrm rot="10800000">
        <a:off x="1656720" y="0"/>
        <a:ext cx="5243524" cy="1280078"/>
      </dsp:txXfrm>
    </dsp:sp>
    <dsp:sp modelId="{481BB562-93BC-4AE4-9F11-DFDCA6D0186B}">
      <dsp:nvSpPr>
        <dsp:cNvPr id="0" name=""/>
        <dsp:cNvSpPr/>
      </dsp:nvSpPr>
      <dsp:spPr>
        <a:xfrm>
          <a:off x="922174" y="69683"/>
          <a:ext cx="1143059" cy="1144761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894FAF5-DCA1-41BA-8DDA-29E5B39C5F21}">
      <dsp:nvSpPr>
        <dsp:cNvPr id="0" name=""/>
        <dsp:cNvSpPr/>
      </dsp:nvSpPr>
      <dsp:spPr>
        <a:xfrm rot="10800000">
          <a:off x="1358422" y="1692365"/>
          <a:ext cx="5516733" cy="1280078"/>
        </a:xfrm>
        <a:prstGeom prst="homePlat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4479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МР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Куратор МОиН РТ)</a:t>
          </a: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sp:txBody>
      <dsp:txXfrm rot="10800000">
        <a:off x="1678441" y="1692365"/>
        <a:ext cx="5196714" cy="1280078"/>
      </dsp:txXfrm>
    </dsp:sp>
    <dsp:sp modelId="{4468D691-84D7-4F54-88FA-CE2A504D8E34}">
      <dsp:nvSpPr>
        <dsp:cNvPr id="0" name=""/>
        <dsp:cNvSpPr/>
      </dsp:nvSpPr>
      <dsp:spPr>
        <a:xfrm>
          <a:off x="948092" y="1750993"/>
          <a:ext cx="1086198" cy="1106525"/>
        </a:xfrm>
        <a:prstGeom prst="ellipse">
          <a:avLst/>
        </a:prstGeom>
        <a:solidFill>
          <a:schemeClr val="accent2">
            <a:tint val="50000"/>
            <a:hueOff val="2501437"/>
            <a:satOff val="-2237"/>
            <a:lumOff val="6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11C0597-6257-42D1-9FFC-12FCA61CA0A4}">
      <dsp:nvSpPr>
        <dsp:cNvPr id="0" name=""/>
        <dsp:cNvSpPr/>
      </dsp:nvSpPr>
      <dsp:spPr>
        <a:xfrm rot="10800000">
          <a:off x="1229266" y="3326408"/>
          <a:ext cx="5626096" cy="1280078"/>
        </a:xfrm>
        <a:prstGeom prst="homePlat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4479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altLang="ru-RU" sz="2500" b="1" kern="1200" dirty="0" smtClean="0">
            <a:latin typeface="+mn-lt"/>
            <a:ea typeface="Tahoma" pitchFamily="34" charset="0"/>
            <a:cs typeface="Tahoma" pitchFamily="34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Куратор ОО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latin typeface="+mn-lt"/>
              <a:ea typeface="Tahoma" pitchFamily="34" charset="0"/>
              <a:cs typeface="Tahoma" pitchFamily="34" charset="0"/>
            </a:rPr>
            <a:t>(Отклонить, Куратор МР)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altLang="ru-RU" sz="2500" b="1" kern="1200" dirty="0">
            <a:latin typeface="+mn-lt"/>
            <a:ea typeface="Tahoma" pitchFamily="34" charset="0"/>
            <a:cs typeface="Tahoma" pitchFamily="34" charset="0"/>
          </a:endParaRPr>
        </a:p>
      </dsp:txBody>
      <dsp:txXfrm rot="10800000">
        <a:off x="1549285" y="3326408"/>
        <a:ext cx="5306077" cy="1280078"/>
      </dsp:txXfrm>
    </dsp:sp>
    <dsp:sp modelId="{CEF78006-1F5C-4970-B83F-0A1C2E174D79}">
      <dsp:nvSpPr>
        <dsp:cNvPr id="0" name=""/>
        <dsp:cNvSpPr/>
      </dsp:nvSpPr>
      <dsp:spPr>
        <a:xfrm>
          <a:off x="931379" y="3444393"/>
          <a:ext cx="1043686" cy="1044109"/>
        </a:xfrm>
        <a:prstGeom prst="ellipse">
          <a:avLst/>
        </a:prstGeom>
        <a:solidFill>
          <a:schemeClr val="accent2">
            <a:tint val="50000"/>
            <a:hueOff val="5002875"/>
            <a:satOff val="-4473"/>
            <a:lumOff val="13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58868-248C-4E64-8ECA-5BA86EB43573}">
      <dsp:nvSpPr>
        <dsp:cNvPr id="0" name=""/>
        <dsp:cNvSpPr/>
      </dsp:nvSpPr>
      <dsp:spPr>
        <a:xfrm>
          <a:off x="0" y="274509"/>
          <a:ext cx="60960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1E83E-97A4-44FD-8D70-EB6E6A816EAF}">
      <dsp:nvSpPr>
        <dsp:cNvPr id="0" name=""/>
        <dsp:cNvSpPr/>
      </dsp:nvSpPr>
      <dsp:spPr>
        <a:xfrm>
          <a:off x="304800" y="4531"/>
          <a:ext cx="5489368" cy="75705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эксперта для аттестуемого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1757" y="41488"/>
        <a:ext cx="5415454" cy="683144"/>
      </dsp:txXfrm>
    </dsp:sp>
    <dsp:sp modelId="{CFB02F0A-5E83-4CAD-A3E5-C3D3367E13AC}">
      <dsp:nvSpPr>
        <dsp:cNvPr id="0" name=""/>
        <dsp:cNvSpPr/>
      </dsp:nvSpPr>
      <dsp:spPr>
        <a:xfrm>
          <a:off x="0" y="1538058"/>
          <a:ext cx="60960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E2722-E83C-4899-9B0F-65B26296B4E6}">
      <dsp:nvSpPr>
        <dsp:cNvPr id="0" name=""/>
        <dsp:cNvSpPr/>
      </dsp:nvSpPr>
      <dsp:spPr>
        <a:xfrm>
          <a:off x="377729" y="1329608"/>
          <a:ext cx="5520049" cy="74082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экспертизу аттестуемых из других районов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893" y="1365772"/>
        <a:ext cx="5447721" cy="668501"/>
      </dsp:txXfrm>
    </dsp:sp>
    <dsp:sp modelId="{6370BC4B-1573-467A-885C-7F3FFA778925}">
      <dsp:nvSpPr>
        <dsp:cNvPr id="0" name=""/>
        <dsp:cNvSpPr/>
      </dsp:nvSpPr>
      <dsp:spPr>
        <a:xfrm>
          <a:off x="0" y="2797730"/>
          <a:ext cx="60960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CBD92-98BD-4E05-9892-4E833A00BD8F}">
      <dsp:nvSpPr>
        <dsp:cNvPr id="0" name=""/>
        <dsp:cNvSpPr/>
      </dsp:nvSpPr>
      <dsp:spPr>
        <a:xfrm>
          <a:off x="304800" y="2547858"/>
          <a:ext cx="5520049" cy="736952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эксперты проводят заочную экспертизу у аттестуемых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0775" y="2583833"/>
        <a:ext cx="5448099" cy="665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92869A-7295-44BE-B324-B3882516F622}">
      <dsp:nvSpPr>
        <dsp:cNvPr id="0" name=""/>
        <dsp:cNvSpPr/>
      </dsp:nvSpPr>
      <dsp:spPr>
        <a:xfrm>
          <a:off x="463963" y="0"/>
          <a:ext cx="2574831" cy="405348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307237-3257-4410-A40A-79438FDBD2CC}">
      <dsp:nvSpPr>
        <dsp:cNvPr id="0" name=""/>
        <dsp:cNvSpPr/>
      </dsp:nvSpPr>
      <dsp:spPr>
        <a:xfrm>
          <a:off x="1401956" y="407525"/>
          <a:ext cx="2372485" cy="9595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FF0000"/>
              </a:solidFill>
              <a:effectLst/>
            </a:rPr>
            <a:t>Итоги аттестации</a:t>
          </a:r>
        </a:p>
      </dsp:txBody>
      <dsp:txXfrm>
        <a:off x="1448797" y="454366"/>
        <a:ext cx="2278803" cy="865853"/>
      </dsp:txXfrm>
    </dsp:sp>
    <dsp:sp modelId="{7708BA49-FB88-46A2-BB7D-010FB1BB19E8}">
      <dsp:nvSpPr>
        <dsp:cNvPr id="0" name=""/>
        <dsp:cNvSpPr/>
      </dsp:nvSpPr>
      <dsp:spPr>
        <a:xfrm>
          <a:off x="1395244" y="1487002"/>
          <a:ext cx="2385908" cy="9595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rgbClr val="FF0000"/>
              </a:solidFill>
              <a:effectLst/>
            </a:rPr>
            <a:t>Экспертиза</a:t>
          </a:r>
        </a:p>
      </dsp:txBody>
      <dsp:txXfrm>
        <a:off x="1442085" y="1533843"/>
        <a:ext cx="2292226" cy="865853"/>
      </dsp:txXfrm>
    </dsp:sp>
    <dsp:sp modelId="{1EEB2D03-4702-4F7C-9869-693844C8406C}">
      <dsp:nvSpPr>
        <dsp:cNvPr id="0" name=""/>
        <dsp:cNvSpPr/>
      </dsp:nvSpPr>
      <dsp:spPr>
        <a:xfrm>
          <a:off x="1391889" y="2566480"/>
          <a:ext cx="2392619" cy="9595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b="1" kern="1200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kern="1200" dirty="0" smtClean="0">
              <a:solidFill>
                <a:srgbClr val="FF0000"/>
              </a:solidFill>
              <a:effectLst/>
            </a:rPr>
            <a:t>Приём заявлений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38730" y="2613321"/>
        <a:ext cx="2298937" cy="8658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42B857-E877-46F2-8B04-CFF10EDC5AB4}">
      <dsp:nvSpPr>
        <dsp:cNvPr id="0" name=""/>
        <dsp:cNvSpPr/>
      </dsp:nvSpPr>
      <dsp:spPr>
        <a:xfrm>
          <a:off x="687718" y="0"/>
          <a:ext cx="7794144" cy="4382266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9BD04C-770C-4BFC-822C-FB4FE09AAB51}">
      <dsp:nvSpPr>
        <dsp:cNvPr id="0" name=""/>
        <dsp:cNvSpPr/>
      </dsp:nvSpPr>
      <dsp:spPr>
        <a:xfrm>
          <a:off x="111" y="1314679"/>
          <a:ext cx="1341857" cy="175290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2013 год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24 %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65615" y="1380183"/>
        <a:ext cx="1210849" cy="1621898"/>
      </dsp:txXfrm>
    </dsp:sp>
    <dsp:sp modelId="{35FE12A5-AD7D-4DC6-93EF-C352F43EDD91}">
      <dsp:nvSpPr>
        <dsp:cNvPr id="0" name=""/>
        <dsp:cNvSpPr/>
      </dsp:nvSpPr>
      <dsp:spPr>
        <a:xfrm>
          <a:off x="1565612" y="1314679"/>
          <a:ext cx="1341857" cy="1752906"/>
        </a:xfrm>
        <a:prstGeom prst="round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2014 год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24,5 %</a:t>
          </a:r>
          <a:r>
            <a:rPr lang="ru-RU" sz="2000" b="1" kern="1200" dirty="0"/>
            <a:t> </a:t>
          </a:r>
        </a:p>
      </dsp:txBody>
      <dsp:txXfrm>
        <a:off x="1631116" y="1380183"/>
        <a:ext cx="1210849" cy="1621898"/>
      </dsp:txXfrm>
    </dsp:sp>
    <dsp:sp modelId="{D4B6E71E-975D-41A7-91E2-EA4385A5ACB0}">
      <dsp:nvSpPr>
        <dsp:cNvPr id="0" name=""/>
        <dsp:cNvSpPr/>
      </dsp:nvSpPr>
      <dsp:spPr>
        <a:xfrm>
          <a:off x="3131112" y="1314679"/>
          <a:ext cx="1341857" cy="1752906"/>
        </a:xfrm>
        <a:prstGeom prst="round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2015 год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25 % </a:t>
          </a:r>
          <a:endParaRPr lang="ru-RU" sz="2800" kern="1200" dirty="0"/>
        </a:p>
      </dsp:txBody>
      <dsp:txXfrm>
        <a:off x="3196616" y="1380183"/>
        <a:ext cx="1210849" cy="1621898"/>
      </dsp:txXfrm>
    </dsp:sp>
    <dsp:sp modelId="{FA9D927A-B736-4CC8-8236-4849019D17C8}">
      <dsp:nvSpPr>
        <dsp:cNvPr id="0" name=""/>
        <dsp:cNvSpPr/>
      </dsp:nvSpPr>
      <dsp:spPr>
        <a:xfrm>
          <a:off x="4696612" y="1314679"/>
          <a:ext cx="1341857" cy="1752906"/>
        </a:xfrm>
        <a:prstGeom prst="round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2016 год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25,5 %</a:t>
          </a:r>
          <a:r>
            <a:rPr lang="ru-RU" sz="2000" b="1" kern="1200" dirty="0"/>
            <a:t> </a:t>
          </a:r>
          <a:endParaRPr lang="ru-RU" sz="2000" kern="1200" dirty="0"/>
        </a:p>
      </dsp:txBody>
      <dsp:txXfrm>
        <a:off x="4762116" y="1380183"/>
        <a:ext cx="1210849" cy="1621898"/>
      </dsp:txXfrm>
    </dsp:sp>
    <dsp:sp modelId="{D9C8C2A5-151A-415D-AFDC-F2A8EA1339EA}">
      <dsp:nvSpPr>
        <dsp:cNvPr id="0" name=""/>
        <dsp:cNvSpPr/>
      </dsp:nvSpPr>
      <dsp:spPr>
        <a:xfrm>
          <a:off x="6262112" y="1314679"/>
          <a:ext cx="1341857" cy="1752906"/>
        </a:xfrm>
        <a:prstGeom prst="round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2017 год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26 % </a:t>
          </a:r>
          <a:endParaRPr lang="ru-RU" sz="2800" kern="1200" dirty="0"/>
        </a:p>
      </dsp:txBody>
      <dsp:txXfrm>
        <a:off x="6327616" y="1380183"/>
        <a:ext cx="1210849" cy="1621898"/>
      </dsp:txXfrm>
    </dsp:sp>
    <dsp:sp modelId="{0E81FE06-C66F-43C3-BF14-C0427C7DB855}">
      <dsp:nvSpPr>
        <dsp:cNvPr id="0" name=""/>
        <dsp:cNvSpPr/>
      </dsp:nvSpPr>
      <dsp:spPr>
        <a:xfrm>
          <a:off x="7827612" y="1314679"/>
          <a:ext cx="1341857" cy="1752906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2018 год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26,5 % </a:t>
          </a:r>
          <a:endParaRPr lang="ru-RU" sz="2800" kern="1200" dirty="0"/>
        </a:p>
      </dsp:txBody>
      <dsp:txXfrm>
        <a:off x="7893116" y="1380183"/>
        <a:ext cx="1210849" cy="1621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0.82076</cdr:x>
      <cdr:y>0.4475</cdr:y>
    </cdr:from>
    <cdr:to>
      <cdr:x>0.98013</cdr:x>
      <cdr:y>0.5525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416823" y="3068960"/>
          <a:ext cx="1440160" cy="720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0.79688</cdr:x>
      <cdr:y>0.2795</cdr:y>
    </cdr:from>
    <cdr:to>
      <cdr:x>1</cdr:x>
      <cdr:y>0.668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7200959" y="1916832"/>
          <a:ext cx="1835536" cy="26642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800" b="1" dirty="0" smtClean="0">
              <a:solidFill>
                <a:srgbClr val="002060"/>
              </a:solidFill>
            </a:rPr>
            <a:t>Доля молодых учителей в районе</a:t>
          </a:r>
        </a:p>
        <a:p xmlns:a="http://schemas.openxmlformats.org/drawingml/2006/main">
          <a:pPr algn="ctr"/>
          <a:r>
            <a:rPr lang="ru-RU" sz="1800" b="1" dirty="0" smtClean="0">
              <a:solidFill>
                <a:srgbClr val="002060"/>
              </a:solidFill>
            </a:rPr>
            <a:t>на начало сентября</a:t>
          </a:r>
        </a:p>
        <a:p xmlns:a="http://schemas.openxmlformats.org/drawingml/2006/main">
          <a:pPr algn="ctr"/>
          <a:r>
            <a:rPr lang="ru-RU" sz="1800" b="1" dirty="0" smtClean="0">
              <a:solidFill>
                <a:srgbClr val="002060"/>
              </a:solidFill>
            </a:rPr>
            <a:t> 2015 года</a:t>
          </a:r>
        </a:p>
        <a:p xmlns:a="http://schemas.openxmlformats.org/drawingml/2006/main">
          <a:pPr algn="ctr"/>
          <a:r>
            <a:rPr lang="ru-RU" sz="1800" b="1" dirty="0" smtClean="0">
              <a:solidFill>
                <a:srgbClr val="002060"/>
              </a:solidFill>
            </a:rPr>
            <a:t>должна составлять </a:t>
          </a:r>
        </a:p>
        <a:p xmlns:a="http://schemas.openxmlformats.org/drawingml/2006/main">
          <a:pPr algn="ctr"/>
          <a:r>
            <a:rPr lang="ru-RU" sz="1800" b="1" u="sng" dirty="0" smtClean="0">
              <a:solidFill>
                <a:srgbClr val="FF0000"/>
              </a:solidFill>
            </a:rPr>
            <a:t>не менее 25,5 %</a:t>
          </a:r>
          <a:endParaRPr lang="ru-RU" sz="1800" b="1" u="sng" dirty="0">
            <a:solidFill>
              <a:srgbClr val="FF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29.07.2015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29.07.2015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1143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76425" y="4715154"/>
            <a:ext cx="5841483" cy="4699835"/>
          </a:xfrm>
        </p:spPr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ru-RU" dirty="0" smtClean="0"/>
              <a:t>Общее кол  ведомств – 13, из них 4 РФ </a:t>
            </a:r>
          </a:p>
          <a:p>
            <a:pPr marL="228600" indent="-228600"/>
            <a:r>
              <a:rPr lang="ru-RU" dirty="0" smtClean="0"/>
              <a:t> РТ - МОиН РТ, </a:t>
            </a:r>
            <a:r>
              <a:rPr lang="ru-RU" dirty="0" err="1" smtClean="0"/>
              <a:t>МДМиС</a:t>
            </a:r>
            <a:r>
              <a:rPr lang="ru-RU" dirty="0" smtClean="0"/>
              <a:t> РТ, Минкульт, </a:t>
            </a:r>
            <a:r>
              <a:rPr lang="ru-RU" dirty="0" err="1" smtClean="0"/>
              <a:t>Минздав</a:t>
            </a:r>
            <a:r>
              <a:rPr lang="ru-RU" dirty="0" smtClean="0"/>
              <a:t>, МИС РТ, Минтруд,  Министерство сельского хозяйства и продовольствия, Министерство лесного хозяйства, </a:t>
            </a:r>
            <a:r>
              <a:rPr lang="ru-RU" dirty="0" err="1" smtClean="0"/>
              <a:t>Татпотребсоюз</a:t>
            </a:r>
            <a:endParaRPr lang="ru-RU" dirty="0" smtClean="0"/>
          </a:p>
          <a:p>
            <a:pPr marL="228600" indent="-228600"/>
            <a:r>
              <a:rPr lang="ru-RU" dirty="0" smtClean="0"/>
              <a:t> РФ - ЦБ РФ,  МОиН РФ,  МЗ РФ,  МК РФ</a:t>
            </a:r>
          </a:p>
          <a:p>
            <a:endParaRPr lang="ru-RU" dirty="0" smtClean="0"/>
          </a:p>
          <a:p>
            <a:r>
              <a:rPr lang="ru-RU" dirty="0" smtClean="0"/>
              <a:t>2. Прочие организации – это детские дома, реабилитационные центры, межшкольные комбинаты, детские приюты и др.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ЛК педагога -  Педагогическая аттестация  - Создать пакет</a:t>
            </a:r>
          </a:p>
          <a:p>
            <a:r>
              <a:rPr lang="ru-RU" dirty="0" smtClean="0"/>
              <a:t>При создании пакета  необходимо выбрать из списка – </a:t>
            </a:r>
          </a:p>
          <a:p>
            <a:r>
              <a:rPr lang="ru-RU" dirty="0" smtClean="0"/>
              <a:t> - заявленную категорию, </a:t>
            </a:r>
          </a:p>
          <a:p>
            <a:r>
              <a:rPr lang="ru-RU" dirty="0" smtClean="0"/>
              <a:t> - предмет (для школ и СПО)</a:t>
            </a:r>
          </a:p>
          <a:p>
            <a:r>
              <a:rPr lang="ru-RU" dirty="0" smtClean="0"/>
              <a:t> - должность</a:t>
            </a:r>
          </a:p>
          <a:p>
            <a:r>
              <a:rPr lang="ru-RU" dirty="0" smtClean="0"/>
              <a:t> - указать наличие льготы.</a:t>
            </a:r>
          </a:p>
          <a:p>
            <a:endParaRPr lang="ru-RU" dirty="0" smtClean="0"/>
          </a:p>
          <a:p>
            <a:r>
              <a:rPr lang="ru-RU" dirty="0" smtClean="0"/>
              <a:t>Приложить электронные документы </a:t>
            </a:r>
          </a:p>
          <a:p>
            <a:r>
              <a:rPr lang="ru-RU" dirty="0" smtClean="0"/>
              <a:t> - заявление</a:t>
            </a:r>
          </a:p>
          <a:p>
            <a:r>
              <a:rPr lang="ru-RU" dirty="0" smtClean="0"/>
              <a:t> - карту результативности</a:t>
            </a:r>
          </a:p>
          <a:p>
            <a:r>
              <a:rPr lang="ru-RU" dirty="0" smtClean="0"/>
              <a:t> - справку о прохождении тестирования</a:t>
            </a:r>
          </a:p>
          <a:p>
            <a:r>
              <a:rPr lang="ru-RU" dirty="0" smtClean="0"/>
              <a:t>-др. документы.</a:t>
            </a:r>
          </a:p>
          <a:p>
            <a:r>
              <a:rPr lang="ru-RU" dirty="0" smtClean="0"/>
              <a:t> Пакет можно формировать поэтапно в удобное время.</a:t>
            </a:r>
          </a:p>
          <a:p>
            <a:r>
              <a:rPr lang="ru-RU" dirty="0" smtClean="0"/>
              <a:t>Пакет можно отправить куратору ОО или удалить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Куратор ОО,  функционал - </a:t>
            </a:r>
          </a:p>
          <a:p>
            <a:r>
              <a:rPr lang="ru-RU" dirty="0" smtClean="0"/>
              <a:t> - просмотр пакета и проверка</a:t>
            </a:r>
          </a:p>
          <a:p>
            <a:r>
              <a:rPr lang="ru-RU" dirty="0" smtClean="0"/>
              <a:t> - отклонение пакета</a:t>
            </a:r>
          </a:p>
          <a:p>
            <a:r>
              <a:rPr lang="ru-RU" dirty="0" smtClean="0"/>
              <a:t> - отправка куратору МР.</a:t>
            </a:r>
          </a:p>
          <a:p>
            <a:r>
              <a:rPr lang="ru-RU" dirty="0" smtClean="0"/>
              <a:t>Отклоненный пакет возвращается педагогу на доработку. </a:t>
            </a:r>
          </a:p>
          <a:p>
            <a:r>
              <a:rPr lang="ru-RU" dirty="0" smtClean="0"/>
              <a:t>После доработки педагог отправляет пакет куратору ОО.</a:t>
            </a:r>
          </a:p>
          <a:p>
            <a:r>
              <a:rPr lang="ru-RU" dirty="0" smtClean="0"/>
              <a:t>В ЛК куратора  ОО  автоматически формируется список пакетов аттестующихся педагогов ОО, статус пакета </a:t>
            </a:r>
            <a:r>
              <a:rPr lang="ru-RU" smtClean="0"/>
              <a:t>отображает этап прохождения  </a:t>
            </a:r>
            <a:r>
              <a:rPr lang="ru-RU" dirty="0" smtClean="0"/>
              <a:t>аттестации.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Куратор МР,  функционал - </a:t>
            </a:r>
          </a:p>
          <a:p>
            <a:r>
              <a:rPr lang="ru-RU" dirty="0" smtClean="0"/>
              <a:t> - просмотр пакета и проверка</a:t>
            </a:r>
          </a:p>
          <a:p>
            <a:r>
              <a:rPr lang="ru-RU" dirty="0" smtClean="0"/>
              <a:t> - назначение пакетам экспертов</a:t>
            </a:r>
          </a:p>
          <a:p>
            <a:r>
              <a:rPr lang="ru-RU" dirty="0" smtClean="0"/>
              <a:t> - отклонение пакета</a:t>
            </a:r>
          </a:p>
          <a:p>
            <a:r>
              <a:rPr lang="ru-RU" dirty="0" smtClean="0"/>
              <a:t> - отправка эксперту</a:t>
            </a:r>
          </a:p>
          <a:p>
            <a:r>
              <a:rPr lang="ru-RU" dirty="0" smtClean="0"/>
              <a:t> - отправка в МОиН РТ (льготные пакеты и после экспертизы).</a:t>
            </a:r>
          </a:p>
          <a:p>
            <a:endParaRPr lang="ru-RU" dirty="0" smtClean="0"/>
          </a:p>
          <a:p>
            <a:r>
              <a:rPr lang="ru-RU" dirty="0" smtClean="0"/>
              <a:t>Отклоненный пакет возвращается  куратору ОО, куратор ОО возвращает педагогу на доработку. </a:t>
            </a:r>
          </a:p>
          <a:p>
            <a:r>
              <a:rPr lang="ru-RU" dirty="0" smtClean="0"/>
              <a:t>После доработки педагог отправляет пакет куратору ОО и т.д..</a:t>
            </a:r>
          </a:p>
          <a:p>
            <a:r>
              <a:rPr lang="ru-RU" dirty="0" smtClean="0"/>
              <a:t>В ЛК куратора  МР  автоматически формируется </a:t>
            </a:r>
          </a:p>
          <a:p>
            <a:r>
              <a:rPr lang="ru-RU" dirty="0" smtClean="0"/>
              <a:t> - список пакетов аттестующихся </a:t>
            </a:r>
            <a:r>
              <a:rPr lang="ru-RU" dirty="0" err="1" smtClean="0"/>
              <a:t>педагого</a:t>
            </a:r>
            <a:r>
              <a:rPr lang="ru-RU" dirty="0" smtClean="0"/>
              <a:t> МР</a:t>
            </a:r>
          </a:p>
          <a:p>
            <a:r>
              <a:rPr lang="ru-RU" dirty="0" smtClean="0"/>
              <a:t> - список пакетов у экспертов</a:t>
            </a:r>
          </a:p>
          <a:p>
            <a:r>
              <a:rPr lang="ru-RU" dirty="0" smtClean="0"/>
              <a:t> - список пакетов направленных в МОН.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1629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4113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Куратор МОиН РТ</a:t>
            </a:r>
          </a:p>
          <a:p>
            <a:r>
              <a:rPr lang="ru-RU" dirty="0" smtClean="0"/>
              <a:t> - формирование пакета нормативных документов для размещение в Системе</a:t>
            </a:r>
          </a:p>
          <a:p>
            <a:r>
              <a:rPr lang="ru-RU" dirty="0" smtClean="0"/>
              <a:t> - организация проведения обучения кураторов аттестации</a:t>
            </a:r>
          </a:p>
          <a:p>
            <a:r>
              <a:rPr lang="ru-RU" dirty="0" smtClean="0"/>
              <a:t> - просмотр и проверка заявлений</a:t>
            </a:r>
          </a:p>
          <a:p>
            <a:r>
              <a:rPr lang="ru-RU" dirty="0" smtClean="0"/>
              <a:t> - просмотр и проверка пакетов</a:t>
            </a:r>
          </a:p>
          <a:p>
            <a:r>
              <a:rPr lang="ru-RU" dirty="0" smtClean="0"/>
              <a:t> -утверждение списка экспертов</a:t>
            </a:r>
          </a:p>
          <a:p>
            <a:r>
              <a:rPr lang="ru-RU" dirty="0" smtClean="0"/>
              <a:t> - отслеживание работы экспертов</a:t>
            </a:r>
          </a:p>
          <a:p>
            <a:r>
              <a:rPr lang="ru-RU" dirty="0" smtClean="0"/>
              <a:t> -внесение решений аттестационной комиссии в пакеты документов</a:t>
            </a:r>
          </a:p>
          <a:p>
            <a:r>
              <a:rPr lang="ru-RU" dirty="0" smtClean="0"/>
              <a:t> - подготовка нормативных документов по итогам аттестации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29.07.2015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3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.png"/><Relationship Id="rId9" Type="http://schemas.microsoft.com/office/2007/relationships/diagramDrawing" Target="../diagrams/drawing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microsoft.com/office/2007/relationships/diagramDrawing" Target="../diagrams/drawing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4.png"/><Relationship Id="rId9" Type="http://schemas.microsoft.com/office/2007/relationships/diagramDrawing" Target="../diagrams/drawing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4.png"/><Relationship Id="rId9" Type="http://schemas.microsoft.com/office/2007/relationships/diagramDrawing" Target="../diagrams/drawing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067944" y="4437112"/>
            <a:ext cx="4989458" cy="1703735"/>
          </a:xfrm>
        </p:spPr>
        <p:txBody>
          <a:bodyPr>
            <a:noAutofit/>
          </a:bodyPr>
          <a:lstStyle/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2700" y="-214338"/>
            <a:ext cx="9399608" cy="6731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5476" y="1772816"/>
            <a:ext cx="835292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endParaRPr lang="ru-RU" altLang="ru-RU" sz="800" b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0" algn="ctr">
              <a:defRPr/>
            </a:pP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Итоги аттестации работников образования Республики Татарстан </a:t>
            </a:r>
          </a:p>
          <a:p>
            <a:pPr lvl="0" algn="ctr">
              <a:defRPr/>
            </a:pP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в 2015 году и задачи на 2015/2016 учебный год</a:t>
            </a:r>
            <a:endParaRPr lang="ru-RU" altLang="ru-RU" sz="3600" b="1" i="1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8775" y="404664"/>
            <a:ext cx="87153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2543" y="6453336"/>
            <a:ext cx="914399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87104" y="4244511"/>
            <a:ext cx="444939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Т.А. Иванова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начальник отдела кадровой политики Министерства образования и науки Республики Татарстан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3086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1700808"/>
            <a:ext cx="6264696" cy="473854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</a:pPr>
            <a:endParaRPr lang="ru-RU" sz="28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5600" dirty="0" smtClean="0">
              <a:latin typeface="Arial Black" pitchFamily="34" charset="0"/>
              <a:ea typeface="Calibri"/>
              <a:cs typeface="Times New Roman"/>
            </a:endParaRPr>
          </a:p>
          <a:p>
            <a:endParaRPr lang="ru-RU" sz="5600" dirty="0"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251520" y="6356350"/>
            <a:ext cx="8892479" cy="52903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>
          <a:xfrm>
            <a:off x="2627784" y="0"/>
            <a:ext cx="4968552" cy="5805693"/>
          </a:xfrm>
        </p:spPr>
        <p:txBody>
          <a:bodyPr>
            <a:normAutofit fontScale="90000"/>
          </a:bodyPr>
          <a:lstStyle/>
          <a:p>
            <a: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/>
            </a:r>
            <a:b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Результаты аттестации </a:t>
            </a:r>
            <a:b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2015 года</a:t>
            </a:r>
            <a:r>
              <a:rPr lang="ru-RU" altLang="ru-RU" sz="4000" b="1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altLang="ru-RU" sz="4000" b="1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altLang="ru-RU" sz="4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4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endParaRPr lang="ru-RU" sz="2000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1571612"/>
            <a:ext cx="7715304" cy="4482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465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1700808"/>
            <a:ext cx="6264696" cy="473854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</a:pPr>
            <a:endParaRPr lang="ru-RU" sz="28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5600" dirty="0" smtClean="0">
              <a:latin typeface="Arial Black" pitchFamily="34" charset="0"/>
              <a:ea typeface="Calibri"/>
              <a:cs typeface="Times New Roman"/>
            </a:endParaRPr>
          </a:p>
          <a:p>
            <a:endParaRPr lang="ru-RU" sz="5600" dirty="0">
              <a:latin typeface="Arial Black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940152" y="1781200"/>
            <a:ext cx="2520280" cy="401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5000"/>
              </a:lnSpc>
            </a:pPr>
            <a:endParaRPr lang="ru-RU" sz="1800" dirty="0" smtClean="0">
              <a:solidFill>
                <a:srgbClr val="FF0000"/>
              </a:solidFill>
              <a:latin typeface="Arial Black" pitchFamily="34" charset="0"/>
              <a:ea typeface="Calibri"/>
              <a:cs typeface="Times New Roman"/>
            </a:endParaRPr>
          </a:p>
          <a:p>
            <a:endParaRPr lang="ru-RU" sz="5600" dirty="0">
              <a:latin typeface="Arial Black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251520" y="6356350"/>
            <a:ext cx="8892479" cy="52903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>
          <a:xfrm>
            <a:off x="1779535" y="0"/>
            <a:ext cx="6248849" cy="5805693"/>
          </a:xfrm>
        </p:spPr>
        <p:txBody>
          <a:bodyPr>
            <a:normAutofit fontScale="90000"/>
          </a:bodyPr>
          <a:lstStyle/>
          <a:p>
            <a: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/>
            </a:r>
            <a:b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Результаты аттестации </a:t>
            </a:r>
            <a:b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2015 года</a:t>
            </a:r>
            <a:r>
              <a:rPr lang="ru-RU" altLang="ru-RU" sz="4000" b="1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altLang="ru-RU" sz="4000" b="1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altLang="ru-RU" sz="4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4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endParaRPr lang="ru-RU" sz="2000" u="sng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2143116"/>
            <a:ext cx="7931783" cy="342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6937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28292824"/>
              </p:ext>
            </p:extLst>
          </p:nvPr>
        </p:nvGraphicFramePr>
        <p:xfrm>
          <a:off x="821820" y="1428736"/>
          <a:ext cx="8179336" cy="471490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34964"/>
                <a:gridCol w="4344372"/>
              </a:tblGrid>
              <a:tr h="1387710"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r>
                        <a:rPr lang="en-US" sz="2000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этап  </a:t>
                      </a:r>
                      <a:endParaRPr lang="ru-RU" sz="2000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en-US" sz="800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подача и приём  заявлений на аттестацию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/>
                        <a:t>I</a:t>
                      </a:r>
                      <a:r>
                        <a:rPr lang="en-US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этап</a:t>
                      </a:r>
                      <a:r>
                        <a:rPr lang="ru-RU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2000" b="1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подача документов на аттестацию  </a:t>
                      </a:r>
                    </a:p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(для заявлений со статусом:  Утверждено)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</a:tr>
              <a:tr h="551591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Заполнение  заявления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Формирование пакета документов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832507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Прохождение компьютерного тестирования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Согласование в образовательной организации, муниципальном районе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1261555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Согласование в образовательной организации, муниципальном районе и  МОиН  РТ (Утверждено/Отклонено)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Экспертиза для пакетов со свойством –</a:t>
                      </a:r>
                      <a:r>
                        <a:rPr lang="ru-RU" sz="1800" b="1" i="1" u="none" baseline="0" dirty="0" smtClean="0">
                          <a:solidFill>
                            <a:schemeClr val="tx2"/>
                          </a:solidFill>
                          <a:effectLst/>
                        </a:rPr>
                        <a:t> «</a:t>
                      </a: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не льготный»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681545">
                <a:tc>
                  <a:txBody>
                    <a:bodyPr/>
                    <a:lstStyle/>
                    <a:p>
                      <a:endParaRPr lang="ru-RU" sz="1800" b="1" i="1" u="none" dirty="0"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Решение аттестационной комиссии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00166" y="357166"/>
            <a:ext cx="6893152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32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Этапы аттестации</a:t>
            </a:r>
            <a:endParaRPr lang="ru-RU" sz="32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1860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517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Интерфейс </a:t>
            </a:r>
            <a:r>
              <a:rPr 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 педагога</a:t>
            </a:r>
            <a:endParaRPr lang="ru-RU" sz="3200" b="1" dirty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142984"/>
            <a:ext cx="5218578" cy="325739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851920" y="4293096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Заявление</a:t>
            </a:r>
            <a:endParaRPr lang="ru-RU" sz="105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67744" y="6213309"/>
            <a:ext cx="1656184" cy="288032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267744" y="6213309"/>
            <a:ext cx="16561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bg1">
                    <a:lumMod val="65000"/>
                  </a:schemeClr>
                </a:solidFill>
              </a:rPr>
              <a:t>Результат тестирования</a:t>
            </a:r>
            <a:endParaRPr lang="ru-RU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5541235"/>
            <a:ext cx="18002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5061181"/>
            <a:ext cx="187220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Заявление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80872" y="3236979"/>
            <a:ext cx="3168352" cy="3427957"/>
          </a:xfrm>
          <a:prstGeom prst="rect">
            <a:avLst/>
          </a:prstGeom>
        </p:spPr>
      </p:pic>
      <p:sp>
        <p:nvSpPr>
          <p:cNvPr id="14" name="Выноска 1 (граница и черта) 13"/>
          <p:cNvSpPr/>
          <p:nvPr/>
        </p:nvSpPr>
        <p:spPr>
          <a:xfrm>
            <a:off x="3275856" y="5157191"/>
            <a:ext cx="1584176" cy="720853"/>
          </a:xfrm>
          <a:prstGeom prst="accentBorderCallout1">
            <a:avLst>
              <a:gd name="adj1" fmla="val 18750"/>
              <a:gd name="adj2" fmla="val -8333"/>
              <a:gd name="adj3" fmla="val 73746"/>
              <a:gd name="adj4" fmla="val -824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компьютерное тестирование</a:t>
            </a: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57818" y="2071678"/>
            <a:ext cx="3714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   Педагог подаёт заявление на аттестацию с </a:t>
            </a:r>
            <a:r>
              <a:rPr lang="ru-RU" b="1" smtClean="0">
                <a:solidFill>
                  <a:srgbClr val="0070C0"/>
                </a:solidFill>
              </a:rPr>
              <a:t>учётом всех требований </a:t>
            </a:r>
            <a:r>
              <a:rPr lang="ru-RU" b="1" dirty="0" smtClean="0">
                <a:solidFill>
                  <a:srgbClr val="0070C0"/>
                </a:solidFill>
              </a:rPr>
              <a:t>к квалификационной категории</a:t>
            </a:r>
          </a:p>
          <a:p>
            <a:endParaRPr lang="ru-RU" sz="800" b="1" dirty="0" smtClean="0">
              <a:solidFill>
                <a:srgbClr val="0070C0"/>
              </a:solidFill>
            </a:endParaRPr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0539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372476" cy="1000108"/>
          </a:xfrm>
        </p:spPr>
        <p:txBody>
          <a:bodyPr>
            <a:normAutofit/>
          </a:bodyPr>
          <a:lstStyle/>
          <a:p>
            <a:r>
              <a:rPr lang="ru-RU" altLang="ru-RU" sz="3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Кураторы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348" y="1428736"/>
          <a:ext cx="8215371" cy="43735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7"/>
                <a:gridCol w="2738457"/>
                <a:gridCol w="2738457"/>
              </a:tblGrid>
              <a:tr h="15586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Образовательная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организация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(ОО)</a:t>
                      </a:r>
                      <a:endParaRPr lang="ru-RU" sz="2000" b="1" dirty="0">
                        <a:effectLst/>
                        <a:latin typeface="+mn-l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effectLst/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+mn-lt"/>
                        </a:rPr>
                        <a:t>Муниципальный район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+mn-lt"/>
                        </a:rPr>
                        <a:t>(МР)</a:t>
                      </a:r>
                    </a:p>
                    <a:p>
                      <a:endParaRPr lang="ru-RU" sz="2000" dirty="0">
                        <a:effectLst/>
                        <a:latin typeface="+mn-lt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Министерство образования и науки Республики Татарстан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(МОиН РТ)</a:t>
                      </a:r>
                    </a:p>
                  </a:txBody>
                  <a:tcPr marT="60960" marB="60960" anchor="ctr"/>
                </a:tc>
              </a:tr>
              <a:tr h="2727633"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charset="0"/>
                        </a:rPr>
                        <a:t>Директор </a:t>
                      </a:r>
                    </a:p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charset="0"/>
                        </a:rPr>
                        <a:t>образовательной организации назначает куратора по аттестации ОО</a:t>
                      </a:r>
                    </a:p>
                    <a:p>
                      <a:endParaRPr lang="ru-RU" sz="2000" dirty="0">
                        <a:effectLst/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charset="0"/>
                        </a:rPr>
                        <a:t>Начальник </a:t>
                      </a:r>
                    </a:p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cs typeface="Arial" charset="0"/>
                        </a:rPr>
                        <a:t>(отдела) управления образования муниципального района  назначает куратора по аттестации МР</a:t>
                      </a:r>
                    </a:p>
                    <a:p>
                      <a:endParaRPr lang="ru-RU" sz="2000" dirty="0">
                        <a:effectLst/>
                        <a:latin typeface="+mn-lt"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ct val="0"/>
                        </a:spcBef>
                        <a:buNone/>
                      </a:pPr>
                      <a:r>
                        <a:rPr lang="ru-RU" sz="20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Специалисту  МОиН РТ предоставляется доступ к модулю «Аттестация педагогических кадров»</a:t>
                      </a:r>
                    </a:p>
                  </a:txBody>
                  <a:tcPr marT="60960" marB="60960"/>
                </a:tc>
              </a:tr>
            </a:tbl>
          </a:graphicData>
        </a:graphic>
      </p:graphicFrame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8274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8229600" cy="1049784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Куратор </a:t>
            </a:r>
            <a:br>
              <a:rPr lang="ru-RU" altLang="ru-RU" sz="3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3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образовательной организации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1357298"/>
            <a:ext cx="5295900" cy="36195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ЛК ОО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99385" y="1928802"/>
            <a:ext cx="5544615" cy="432849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518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8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142852"/>
            <a:ext cx="8229600" cy="1143000"/>
          </a:xfrm>
        </p:spPr>
        <p:txBody>
          <a:bodyPr/>
          <a:lstStyle/>
          <a:p>
            <a: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Куратор муниципального района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1" y="1028734"/>
            <a:ext cx="5155179" cy="448075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ЛК МР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1868" y="1643050"/>
            <a:ext cx="5400600" cy="463261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7518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357166"/>
            <a:ext cx="7358082" cy="1143000"/>
          </a:xfrm>
        </p:spPr>
        <p:txBody>
          <a:bodyPr>
            <a:normAutofit fontScale="90000"/>
          </a:bodyPr>
          <a:lstStyle/>
          <a:p>
            <a: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Этапы прохождения заявления аттестуемого</a:t>
            </a:r>
            <a:b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endParaRPr lang="ru-RU" altLang="ru-RU" sz="3200" b="1" dirty="0" smtClean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142976" y="1500174"/>
          <a:ext cx="778674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3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6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Стрелка вверх 9"/>
          <p:cNvSpPr/>
          <p:nvPr/>
        </p:nvSpPr>
        <p:spPr>
          <a:xfrm>
            <a:off x="2428860" y="3429000"/>
            <a:ext cx="357190" cy="642942"/>
          </a:xfrm>
          <a:prstGeom prst="upArrow">
            <a:avLst>
              <a:gd name="adj1" fmla="val 50000"/>
              <a:gd name="adj2" fmla="val 81841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4" name="Стрелка вверх 13"/>
          <p:cNvSpPr/>
          <p:nvPr/>
        </p:nvSpPr>
        <p:spPr>
          <a:xfrm>
            <a:off x="2428860" y="5072074"/>
            <a:ext cx="357190" cy="642942"/>
          </a:xfrm>
          <a:prstGeom prst="upArrow">
            <a:avLst>
              <a:gd name="adj1" fmla="val 50000"/>
              <a:gd name="adj2" fmla="val 81841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820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1143000"/>
          </a:xfrm>
        </p:spPr>
        <p:txBody>
          <a:bodyPr>
            <a:normAutofit/>
          </a:bodyPr>
          <a:lstStyle/>
          <a:p>
            <a:r>
              <a:rPr lang="ru-RU" altLang="ru-RU" sz="32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Работа </a:t>
            </a:r>
            <a:r>
              <a:rPr lang="ru-RU" altLang="ru-RU" sz="32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эксперта</a:t>
            </a:r>
            <a:endParaRPr lang="ru-RU" altLang="ru-RU" sz="3200" b="1" dirty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1" y="1142984"/>
            <a:ext cx="6315075" cy="38608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28860" y="4500570"/>
            <a:ext cx="6524625" cy="16383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5211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356350"/>
            <a:ext cx="8892479" cy="52903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55922" y="219413"/>
            <a:ext cx="68931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Экспертиза </a:t>
            </a:r>
            <a:r>
              <a:rPr lang="ru-RU" altLang="ru-RU" sz="28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профессиональной деятельности аттестуемых </a:t>
            </a:r>
            <a:endParaRPr lang="ru-RU" sz="2800" b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396424107"/>
              </p:ext>
            </p:extLst>
          </p:nvPr>
        </p:nvGraphicFramePr>
        <p:xfrm>
          <a:off x="1560004" y="2603450"/>
          <a:ext cx="6096000" cy="3633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845875" y="1385012"/>
            <a:ext cx="830319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5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апрель 2015 года</a:t>
            </a:r>
            <a:r>
              <a:rPr lang="ru-RU" altLang="ru-RU" sz="25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</a:t>
            </a:r>
          </a:p>
          <a:p>
            <a:pPr algn="ctr"/>
            <a:r>
              <a:rPr lang="ru-RU" altLang="ru-RU" sz="25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                                экспертиза проведена в новом режиме -</a:t>
            </a:r>
          </a:p>
          <a:p>
            <a:pPr algn="ctr"/>
            <a:r>
              <a:rPr lang="ru-RU" sz="25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в электронной системе</a:t>
            </a:r>
            <a:endParaRPr lang="ru-RU" sz="25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125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" y="267230"/>
            <a:ext cx="8944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</a:p>
          <a:p>
            <a:pPr eaLnBrk="0" hangingPunct="0">
              <a:defRPr/>
            </a:pPr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  <a:endParaRPr lang="ru-RU" sz="28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1249861043"/>
              </p:ext>
            </p:extLst>
          </p:nvPr>
        </p:nvGraphicFramePr>
        <p:xfrm>
          <a:off x="0" y="2924944"/>
          <a:ext cx="9001156" cy="39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73445" y="5238763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29520" y="39957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РТ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19613" y="165114"/>
            <a:ext cx="68931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Педагогическая аттестация </a:t>
            </a:r>
          </a:p>
          <a:p>
            <a:pPr algn="ctr"/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портале </a:t>
            </a:r>
            <a:r>
              <a:rPr lang="en-US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edu.tatar.ru</a:t>
            </a:r>
            <a:endParaRPr lang="ru-RU" sz="2800" dirty="0">
              <a:solidFill>
                <a:srgbClr val="09025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300192" y="3789040"/>
            <a:ext cx="421058" cy="3810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6246340" y="4365104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Эксперты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88697" y="1628800"/>
            <a:ext cx="495530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Всего подано 1631 заявление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11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Аттестовано 713 педагогов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6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306" y="1543473"/>
            <a:ext cx="3464614" cy="2755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2796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57290" y="357166"/>
            <a:ext cx="7358082" cy="1571636"/>
          </a:xfrm>
          <a:prstGeom prst="rect">
            <a:avLst/>
          </a:prstGeom>
        </p:spPr>
        <p:txBody>
          <a:bodyPr>
            <a:normAutofit fontScale="67500" lnSpcReduction="20000"/>
          </a:bodyPr>
          <a:lstStyle/>
          <a:p>
            <a:pPr algn="ctr">
              <a:lnSpc>
                <a:spcPct val="115000"/>
              </a:lnSpc>
            </a:pPr>
            <a:r>
              <a:rPr lang="ru-RU" altLang="ru-RU" sz="47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Типовые ошибки </a:t>
            </a:r>
          </a:p>
          <a:p>
            <a:pPr algn="ctr">
              <a:lnSpc>
                <a:spcPct val="115000"/>
              </a:lnSpc>
            </a:pPr>
            <a:r>
              <a:rPr lang="ru-RU" altLang="ru-RU" sz="47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при работе в системе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9025E"/>
                </a:solidFill>
                <a:effectLst/>
                <a:uLnTx/>
                <a:uFillTx/>
                <a:latin typeface="+mn-lt"/>
                <a:ea typeface="Tahoma" pitchFamily="34" charset="0"/>
                <a:cs typeface="Tahoma" pitchFamily="34" charset="0"/>
              </a:rPr>
              <a:t/>
            </a:r>
            <a:b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9025E"/>
                </a:solidFill>
                <a:effectLst/>
                <a:uLnTx/>
                <a:uFillTx/>
                <a:latin typeface="+mn-lt"/>
                <a:ea typeface="Tahoma" pitchFamily="34" charset="0"/>
                <a:cs typeface="Tahoma" pitchFamily="34" charset="0"/>
              </a:rPr>
            </a:b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9025E"/>
              </a:solidFill>
              <a:effectLst/>
              <a:uLnTx/>
              <a:uFillTx/>
              <a:latin typeface="+mn-lt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1538" y="1500174"/>
            <a:ext cx="778674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ct val="60000"/>
              <a:defRPr/>
            </a:pPr>
            <a:endParaRPr lang="ru-RU" altLang="ru-RU" sz="2800" b="1" dirty="0" smtClean="0">
              <a:solidFill>
                <a:srgbClr val="002060"/>
              </a:solidFill>
            </a:endParaRPr>
          </a:p>
          <a:p>
            <a:pPr indent="355600" algn="just">
              <a:buSzPct val="60000"/>
            </a:pPr>
            <a:r>
              <a:rPr lang="ru-RU" altLang="ru-RU" sz="2800" i="1" dirty="0" smtClean="0">
                <a:solidFill>
                  <a:srgbClr val="002060"/>
                </a:solidFill>
              </a:rPr>
              <a:t>Педагоги:</a:t>
            </a:r>
          </a:p>
          <a:p>
            <a:pPr indent="355600" algn="just">
              <a:buSzPct val="60000"/>
            </a:pPr>
            <a:endParaRPr lang="ru-RU" altLang="ru-RU" sz="1200" i="1" dirty="0" smtClean="0">
              <a:solidFill>
                <a:srgbClr val="002060"/>
              </a:solidFill>
            </a:endParaRPr>
          </a:p>
          <a:p>
            <a:pPr indent="355600" algn="just">
              <a:buSzPct val="60000"/>
              <a:buFont typeface="Wingdings" pitchFamily="2" charset="2"/>
              <a:buChar char="q"/>
            </a:pPr>
            <a:r>
              <a:rPr lang="ru-RU" altLang="ru-RU" sz="2800" i="1" dirty="0" smtClean="0">
                <a:solidFill>
                  <a:srgbClr val="002060"/>
                </a:solidFill>
              </a:rPr>
              <a:t>не в полном объёме заполняют личные кабинеты;</a:t>
            </a:r>
          </a:p>
          <a:p>
            <a:pPr indent="355600" algn="just">
              <a:buSzPct val="60000"/>
              <a:buFont typeface="Wingdings" pitchFamily="2" charset="2"/>
              <a:buChar char="q"/>
            </a:pPr>
            <a:r>
              <a:rPr lang="ru-RU" altLang="ru-RU" sz="2800" i="1" dirty="0" smtClean="0">
                <a:solidFill>
                  <a:srgbClr val="002060"/>
                </a:solidFill>
              </a:rPr>
              <a:t>не правильно выбирают категории, на которые хотели бы заявиться; </a:t>
            </a:r>
          </a:p>
          <a:p>
            <a:pPr indent="355600" algn="just">
              <a:buSzPct val="60000"/>
              <a:buFont typeface="Wingdings" pitchFamily="2" charset="2"/>
              <a:buChar char="q"/>
            </a:pPr>
            <a:r>
              <a:rPr lang="ru-RU" altLang="ru-RU" sz="2800" i="1" dirty="0" smtClean="0">
                <a:solidFill>
                  <a:srgbClr val="002060"/>
                </a:solidFill>
              </a:rPr>
              <a:t>создают несколько личных кабинетов;</a:t>
            </a:r>
          </a:p>
          <a:p>
            <a:pPr indent="355600" algn="just">
              <a:buSzPct val="60000"/>
              <a:buFont typeface="Wingdings" pitchFamily="2" charset="2"/>
              <a:buChar char="q"/>
            </a:pPr>
            <a:r>
              <a:rPr lang="ru-RU" altLang="ru-RU" sz="2800" i="1" dirty="0" smtClean="0">
                <a:solidFill>
                  <a:srgbClr val="002060"/>
                </a:solidFill>
              </a:rPr>
              <a:t>неверно оформляют должности в личном кабинете.</a:t>
            </a:r>
          </a:p>
        </p:txBody>
      </p:sp>
    </p:spTree>
    <p:extLst>
      <p:ext uri="{BB962C8B-B14F-4D97-AF65-F5344CB8AC3E}">
        <p14:creationId xmlns:p14="http://schemas.microsoft.com/office/powerpoint/2010/main" xmlns="" val="329271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9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Министерство образования и науки </a:t>
            </a:r>
            <a:b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Республики Татарстан</a:t>
            </a:r>
            <a:endParaRPr lang="ru-RU" altLang="ru-RU" sz="2600" b="1" dirty="0">
              <a:solidFill>
                <a:srgbClr val="09025E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7422" y="1000108"/>
            <a:ext cx="7000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endParaRPr lang="ru-RU" sz="2000" b="1" dirty="0" smtClean="0">
              <a:solidFill>
                <a:srgbClr val="0070C0"/>
              </a:solidFill>
            </a:endParaRPr>
          </a:p>
        </p:txBody>
      </p:sp>
      <p:pic>
        <p:nvPicPr>
          <p:cNvPr id="6" name="Рисунок 5" descr="ЛК МОиН РТ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8721" y="1857365"/>
            <a:ext cx="6305180" cy="5000660"/>
          </a:xfrm>
          <a:prstGeom prst="rect">
            <a:avLst/>
          </a:prstGeom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57290" y="1071546"/>
            <a:ext cx="74295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70C0"/>
                </a:solidFill>
              </a:rPr>
              <a:t>сопровождает и осуществляет мониторинг </a:t>
            </a:r>
          </a:p>
          <a:p>
            <a:pPr algn="ctr"/>
            <a:r>
              <a:rPr lang="ru-RU" sz="2200" b="1" dirty="0" smtClean="0">
                <a:solidFill>
                  <a:srgbClr val="0070C0"/>
                </a:solidFill>
              </a:rPr>
              <a:t>на </a:t>
            </a:r>
            <a:r>
              <a:rPr lang="en-US" sz="2200" b="1" dirty="0" smtClean="0">
                <a:solidFill>
                  <a:srgbClr val="0070C0"/>
                </a:solidFill>
              </a:rPr>
              <a:t>I</a:t>
            </a:r>
            <a:r>
              <a:rPr lang="ru-RU" sz="2200" b="1" dirty="0" smtClean="0">
                <a:solidFill>
                  <a:srgbClr val="0070C0"/>
                </a:solidFill>
              </a:rPr>
              <a:t> и </a:t>
            </a:r>
            <a:r>
              <a:rPr lang="en-US" sz="2200" b="1" dirty="0" smtClean="0">
                <a:solidFill>
                  <a:srgbClr val="0070C0"/>
                </a:solidFill>
              </a:rPr>
              <a:t>II</a:t>
            </a:r>
            <a:r>
              <a:rPr lang="ru-RU" sz="2200" b="1" dirty="0" smtClean="0">
                <a:solidFill>
                  <a:srgbClr val="0070C0"/>
                </a:solidFill>
              </a:rPr>
              <a:t> этапах аттестации</a:t>
            </a:r>
            <a:endParaRPr lang="ru-RU" sz="22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0295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0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38" y="214290"/>
            <a:ext cx="7072362" cy="1143000"/>
          </a:xfrm>
        </p:spPr>
        <p:txBody>
          <a:bodyPr>
            <a:normAutofit/>
          </a:bodyPr>
          <a:lstStyle/>
          <a:p>
            <a: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План-график педагогической аттестации </a:t>
            </a:r>
            <a:br>
              <a:rPr lang="ru-RU" altLang="ru-RU" sz="26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 smtClean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на 2015/2016 учебный год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0" y="1928802"/>
          <a:ext cx="4248472" cy="4053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50382390"/>
              </p:ext>
            </p:extLst>
          </p:nvPr>
        </p:nvGraphicFramePr>
        <p:xfrm>
          <a:off x="4214810" y="1857364"/>
          <a:ext cx="4605092" cy="371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/>
                <a:gridCol w="2247638"/>
              </a:tblGrid>
              <a:tr h="71438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Периоды проведения аттестации</a:t>
                      </a:r>
                    </a:p>
                  </a:txBody>
                  <a:tcPr marT="60960" marB="60960"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kern="1200" dirty="0" smtClean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T="60960" marB="60960"/>
                </a:tc>
              </a:tr>
              <a:tr h="432444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2015 год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2016 год</a:t>
                      </a:r>
                    </a:p>
                  </a:txBody>
                  <a:tcPr marT="60960" marB="60960"/>
                </a:tc>
              </a:tr>
              <a:tr h="730582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октябрь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январь</a:t>
                      </a:r>
                    </a:p>
                  </a:txBody>
                  <a:tcPr marT="60960" marB="60960"/>
                </a:tc>
              </a:tr>
              <a:tr h="785818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ноябрь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февраль</a:t>
                      </a:r>
                    </a:p>
                  </a:txBody>
                  <a:tcPr marT="60960" marB="60960"/>
                </a:tc>
              </a:tr>
              <a:tr h="71438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декабрь</a:t>
                      </a: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i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март</a:t>
                      </a:r>
                    </a:p>
                    <a:p>
                      <a:pPr marL="0" algn="ctr" defTabSz="914400" rtl="0" eaLnBrk="1" latinLnBrk="0" hangingPunct="1"/>
                      <a:endParaRPr lang="ru-RU" sz="2400" b="1" i="1" kern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7132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214290"/>
            <a:ext cx="832157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Задачи по организации и проведению</a:t>
            </a:r>
          </a:p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педагогической аттестации </a:t>
            </a:r>
          </a:p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2015/2016 учебный 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57224" y="1714488"/>
            <a:ext cx="8107263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Продолжить работу:</a:t>
            </a:r>
          </a:p>
          <a:p>
            <a:pPr indent="355600" algn="just">
              <a:buFont typeface="Wingdings" pitchFamily="2" charset="2"/>
              <a:buChar char="§"/>
            </a:pPr>
            <a:r>
              <a:rPr lang="ru-RU" sz="2000" i="1" dirty="0" smtClean="0">
                <a:solidFill>
                  <a:srgbClr val="002060"/>
                </a:solidFill>
              </a:rPr>
              <a:t>по реформированию региональной системы аттестации;</a:t>
            </a:r>
          </a:p>
          <a:p>
            <a:pPr indent="355600" algn="just">
              <a:buFont typeface="Wingdings" pitchFamily="2" charset="2"/>
              <a:buChar char="§"/>
            </a:pPr>
            <a:r>
              <a:rPr lang="ru-RU" sz="2000" i="1" dirty="0" smtClean="0">
                <a:solidFill>
                  <a:srgbClr val="002060"/>
                </a:solidFill>
              </a:rPr>
              <a:t>по совершенствованию электронной системы аттестации педагогических кадров;</a:t>
            </a:r>
          </a:p>
          <a:p>
            <a:pPr indent="355600" algn="just">
              <a:buFont typeface="Wingdings" pitchFamily="2" charset="2"/>
              <a:buChar char="§"/>
            </a:pPr>
            <a:r>
              <a:rPr lang="ru-RU" sz="2000" i="1" dirty="0" smtClean="0">
                <a:solidFill>
                  <a:srgbClr val="002060"/>
                </a:solidFill>
              </a:rPr>
              <a:t>по аттестации педагогических кадров: установление первой и высшей квалификационных категорий должны быть поставлены в тесную зависимость с качественными показателями образовательного процесса на основе независимых мониторинговых исследований;</a:t>
            </a:r>
          </a:p>
          <a:p>
            <a:pPr indent="35560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000" i="1" dirty="0" smtClean="0">
                <a:solidFill>
                  <a:srgbClr val="002060"/>
                </a:solidFill>
              </a:rPr>
              <a:t>по оказанию методической помощи аттестуемым педагогам при прохождении процедур аттестации;</a:t>
            </a:r>
          </a:p>
          <a:p>
            <a:pPr indent="35560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000" i="1" dirty="0" smtClean="0">
                <a:solidFill>
                  <a:srgbClr val="002060"/>
                </a:solidFill>
              </a:rPr>
              <a:t>по использованию опыта работы педагогов с высшей категорией для организации деятельности региональных инновационных площадок.</a:t>
            </a:r>
          </a:p>
          <a:p>
            <a:pPr indent="355600" algn="just">
              <a:buFont typeface="Wingdings" pitchFamily="2" charset="2"/>
              <a:buChar char="§"/>
            </a:pPr>
            <a:endParaRPr lang="ru-RU" sz="20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035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80246" y="6356350"/>
            <a:ext cx="889247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138112"/>
            <a:ext cx="832157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Задачи по организации и проведению</a:t>
            </a:r>
          </a:p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педагогической аттестации </a:t>
            </a:r>
          </a:p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2015/2016 учебный 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1253" y="1567289"/>
            <a:ext cx="814393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200" i="1" dirty="0" smtClean="0">
                <a:solidFill>
                  <a:srgbClr val="002060"/>
                </a:solidFill>
              </a:rPr>
              <a:t>В муниципальных районах республики необходимо сформировать предварительный реестр региональных инновационных площадок для подачи в Экспертный Совет по инновационной работе в системе образования, созданный  при министерстве.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200" i="1" dirty="0" smtClean="0">
                <a:solidFill>
                  <a:srgbClr val="002060"/>
                </a:solidFill>
              </a:rPr>
              <a:t>Экспертным комиссиям муниципальных районов необходимо осуществлять предварительный анализ результатов деятельности педагогических работников, претендующих на </a:t>
            </a:r>
            <a:r>
              <a:rPr lang="ru-RU" sz="2200" i="1" dirty="0">
                <a:solidFill>
                  <a:srgbClr val="002060"/>
                </a:solidFill>
              </a:rPr>
              <a:t>категорию.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r>
              <a:rPr lang="ru-RU" sz="2200" i="1" dirty="0">
                <a:solidFill>
                  <a:srgbClr val="002060"/>
                </a:solidFill>
              </a:rPr>
              <a:t>Для дальнейшей качественной работы экспертов, определения ими личностных компетенций аттестуемых, аттестуемым педагогам необходимо </a:t>
            </a:r>
            <a:r>
              <a:rPr lang="ru-RU" sz="2200" i="1" dirty="0" smtClean="0">
                <a:solidFill>
                  <a:srgbClr val="002060"/>
                </a:solidFill>
              </a:rPr>
              <a:t>разместить </a:t>
            </a:r>
            <a:r>
              <a:rPr lang="ru-RU" sz="2200" i="1" dirty="0">
                <a:solidFill>
                  <a:srgbClr val="002060"/>
                </a:solidFill>
              </a:rPr>
              <a:t>свои </a:t>
            </a:r>
            <a:r>
              <a:rPr lang="ru-RU" sz="2200" i="1" dirty="0" smtClean="0">
                <a:solidFill>
                  <a:srgbClr val="002060"/>
                </a:solidFill>
              </a:rPr>
              <a:t>видео уроки </a:t>
            </a:r>
            <a:r>
              <a:rPr lang="ru-RU" sz="2200" i="1" dirty="0">
                <a:solidFill>
                  <a:srgbClr val="002060"/>
                </a:solidFill>
              </a:rPr>
              <a:t>на личных сайтах. </a:t>
            </a:r>
          </a:p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035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1131630"/>
              </p:ext>
            </p:extLst>
          </p:nvPr>
        </p:nvGraphicFramePr>
        <p:xfrm>
          <a:off x="676241" y="1146224"/>
          <a:ext cx="8043514" cy="3866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43514"/>
              </a:tblGrid>
              <a:tr h="386695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32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Привлечение и закрепление молодых специалистов – одна из важнейших задач вопроса кадровой политики системы образования Республики Татарстан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4000" b="1" i="1" kern="1200" dirty="0" smtClean="0">
                        <a:solidFill>
                          <a:srgbClr val="00206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3940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20733" y="2283357"/>
            <a:ext cx="7991751" cy="373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lvl="1" algn="just"/>
            <a:r>
              <a:rPr lang="ru-RU" sz="2400" b="1" dirty="0" smtClean="0">
                <a:solidFill>
                  <a:srgbClr val="0070C0"/>
                </a:solidFill>
              </a:rPr>
              <a:t>     За </a:t>
            </a:r>
            <a:r>
              <a:rPr lang="ru-RU" sz="2400" b="1" dirty="0">
                <a:solidFill>
                  <a:srgbClr val="0070C0"/>
                </a:solidFill>
              </a:rPr>
              <a:t>последние три года наблюдается уменьшение численности молодых учителей в возрасте до 35 </a:t>
            </a:r>
            <a:r>
              <a:rPr lang="ru-RU" sz="2400" b="1" dirty="0" smtClean="0">
                <a:solidFill>
                  <a:srgbClr val="0070C0"/>
                </a:solidFill>
              </a:rPr>
              <a:t>лет</a:t>
            </a:r>
            <a:r>
              <a:rPr lang="ru-RU" sz="2400" b="1" dirty="0">
                <a:solidFill>
                  <a:srgbClr val="0070C0"/>
                </a:solidFill>
              </a:rPr>
              <a:t>:</a:t>
            </a:r>
          </a:p>
          <a:p>
            <a:pPr algn="just"/>
            <a:r>
              <a:rPr lang="ru-RU" sz="2400" dirty="0" smtClean="0"/>
              <a:t>                       </a:t>
            </a:r>
          </a:p>
          <a:p>
            <a:pPr algn="just"/>
            <a:r>
              <a:rPr lang="ru-RU" sz="2400" dirty="0"/>
              <a:t> </a:t>
            </a:r>
            <a:r>
              <a:rPr lang="ru-RU" sz="2400" dirty="0" smtClean="0"/>
              <a:t>                                                              </a:t>
            </a:r>
            <a:r>
              <a:rPr lang="ru-RU" sz="2400" i="1" dirty="0" smtClean="0"/>
              <a:t>Общее образование</a:t>
            </a:r>
          </a:p>
          <a:p>
            <a:pPr algn="just"/>
            <a:endParaRPr lang="ru-RU" sz="2400" dirty="0"/>
          </a:p>
          <a:p>
            <a:pPr marL="2152650" indent="-352425">
              <a:lnSpc>
                <a:spcPct val="110000"/>
              </a:lnSpc>
              <a:buFont typeface="Arial" panose="020B0604020202020204" pitchFamily="34" charset="0"/>
              <a:buChar char="•"/>
              <a:tabLst>
                <a:tab pos="2419350" algn="l"/>
              </a:tabLst>
            </a:pPr>
            <a:r>
              <a:rPr lang="ru-RU" sz="2800" dirty="0" smtClean="0"/>
              <a:t>2012/2013                          </a:t>
            </a:r>
            <a:endParaRPr lang="ru-RU" sz="2800" dirty="0"/>
          </a:p>
          <a:p>
            <a:pPr marL="2152650" indent="-352425">
              <a:lnSpc>
                <a:spcPct val="110000"/>
              </a:lnSpc>
              <a:buFont typeface="Arial" panose="020B0604020202020204" pitchFamily="34" charset="0"/>
              <a:buChar char="•"/>
              <a:tabLst>
                <a:tab pos="2419350" algn="l"/>
              </a:tabLst>
            </a:pPr>
            <a:r>
              <a:rPr lang="ru-RU" sz="2800" dirty="0"/>
              <a:t>2013/2014                          </a:t>
            </a:r>
          </a:p>
          <a:p>
            <a:pPr marL="2152650" indent="-352425">
              <a:lnSpc>
                <a:spcPct val="110000"/>
              </a:lnSpc>
              <a:buFont typeface="Arial" panose="020B0604020202020204" pitchFamily="34" charset="0"/>
              <a:buChar char="•"/>
              <a:tabLst>
                <a:tab pos="2419350" algn="l"/>
              </a:tabLst>
            </a:pPr>
            <a:r>
              <a:rPr lang="ru-RU" sz="2800" dirty="0" smtClean="0"/>
              <a:t>2014/2015     </a:t>
            </a:r>
            <a:r>
              <a:rPr lang="ru-RU" sz="2400" dirty="0" smtClean="0"/>
              <a:t>                                       </a:t>
            </a:r>
            <a:endParaRPr lang="ru-RU" sz="2400" dirty="0"/>
          </a:p>
          <a:p>
            <a:endParaRPr lang="ru-RU" sz="2400" dirty="0" smtClean="0">
              <a:solidFill>
                <a:srgbClr val="0070C0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895289" y="4069982"/>
            <a:ext cx="1836539" cy="1436020"/>
            <a:chOff x="2411760" y="1722031"/>
            <a:chExt cx="1167176" cy="746053"/>
          </a:xfrm>
        </p:grpSpPr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2411760" y="1772816"/>
              <a:ext cx="927100" cy="191878"/>
            </a:xfrm>
            <a:prstGeom prst="rect">
              <a:avLst/>
            </a:prstGeom>
            <a:gradFill rotWithShape="0">
              <a:gsLst>
                <a:gs pos="0">
                  <a:srgbClr val="C2D69B"/>
                </a:gs>
                <a:gs pos="50000">
                  <a:srgbClr val="9BBB59"/>
                </a:gs>
                <a:gs pos="100000">
                  <a:srgbClr val="C2D69B"/>
                </a:gs>
              </a:gsLst>
              <a:lin ang="5400000" scaled="1"/>
            </a:gradFill>
            <a:ln w="12700">
              <a:solidFill>
                <a:srgbClr val="9BBB59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4E6128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b="1" dirty="0" smtClean="0">
                  <a:ea typeface="Times New Roman" pitchFamily="18" charset="0"/>
                </a:rPr>
                <a:t>24,1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%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1" name="Text Box 5"/>
            <p:cNvSpPr txBox="1">
              <a:spLocks noChangeArrowheads="1"/>
            </p:cNvSpPr>
            <p:nvPr/>
          </p:nvSpPr>
          <p:spPr bwMode="auto">
            <a:xfrm>
              <a:off x="2434855" y="2035184"/>
              <a:ext cx="904005" cy="191878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9BBB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23,7 %</a:t>
              </a:r>
            </a:p>
          </p:txBody>
        </p:sp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2434855" y="2276206"/>
              <a:ext cx="904005" cy="19187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9BBB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22,8 %</a:t>
              </a: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3578936" y="1722031"/>
              <a:ext cx="0" cy="746053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4" name="Заголовок 1"/>
          <p:cNvSpPr txBox="1">
            <a:spLocks/>
          </p:cNvSpPr>
          <p:nvPr/>
        </p:nvSpPr>
        <p:spPr>
          <a:xfrm>
            <a:off x="1619672" y="-17784"/>
            <a:ext cx="7524328" cy="19918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</a:rPr>
              <a:t>На основании формы </a:t>
            </a:r>
            <a:r>
              <a:rPr lang="ru-RU" sz="2800" b="1" dirty="0">
                <a:solidFill>
                  <a:srgbClr val="002060"/>
                </a:solidFill>
              </a:rPr>
              <a:t>№83-РИК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</a:rPr>
              <a:t>Федерального </a:t>
            </a:r>
            <a:r>
              <a:rPr lang="ru-RU" sz="2800" b="1" dirty="0">
                <a:solidFill>
                  <a:srgbClr val="002060"/>
                </a:solidFill>
              </a:rPr>
              <a:t>статистического </a:t>
            </a:r>
            <a:r>
              <a:rPr lang="ru-RU" sz="2800" b="1" dirty="0" smtClean="0">
                <a:solidFill>
                  <a:srgbClr val="002060"/>
                </a:solidFill>
              </a:rPr>
              <a:t>наблюдения (Приказ </a:t>
            </a:r>
            <a:r>
              <a:rPr lang="ru-RU" sz="2800" b="1" dirty="0">
                <a:solidFill>
                  <a:srgbClr val="002060"/>
                </a:solidFill>
              </a:rPr>
              <a:t>Росстата от 27.08.2012 </a:t>
            </a:r>
            <a:r>
              <a:rPr lang="ru-RU" sz="2800" b="1" dirty="0" smtClean="0">
                <a:solidFill>
                  <a:srgbClr val="002060"/>
                </a:solidFill>
              </a:rPr>
              <a:t> №466)</a:t>
            </a:r>
            <a:endParaRPr lang="tt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449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17726705"/>
              </p:ext>
            </p:extLst>
          </p:nvPr>
        </p:nvGraphicFramePr>
        <p:xfrm>
          <a:off x="168313" y="138112"/>
          <a:ext cx="8375325" cy="2663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75325"/>
              </a:tblGrid>
              <a:tr h="219775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         </a:t>
                      </a: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+mn-lt"/>
                        </a:rPr>
                        <a:t>Доля молодых учителей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                           в общеобразовательных</a:t>
                      </a:r>
                      <a:r>
                        <a:rPr lang="ru-RU" altLang="ru-RU" sz="2400" b="1" baseline="0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организациях</a:t>
                      </a:r>
                      <a:endParaRPr lang="ru-RU" altLang="ru-RU" sz="2400" b="1" dirty="0" smtClean="0">
                        <a:solidFill>
                          <a:srgbClr val="002060"/>
                        </a:solidFill>
                        <a:latin typeface="+mn-lt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400" b="1" dirty="0" smtClean="0">
                          <a:solidFill>
                            <a:srgbClr val="002060"/>
                          </a:solidFill>
                          <a:latin typeface="+mn-lt"/>
                        </a:rPr>
                        <a:t>                           Республики Татарстан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                            (</a:t>
                      </a:r>
                      <a:r>
                        <a:rPr lang="ru-RU" altLang="ru-RU" sz="2400" b="1" i="0" u="sng" dirty="0" smtClean="0">
                          <a:solidFill>
                            <a:srgbClr val="FF0000"/>
                          </a:solidFill>
                          <a:latin typeface="+mn-lt"/>
                        </a:rPr>
                        <a:t>возраст - до 35 лет</a:t>
                      </a:r>
                      <a:r>
                        <a:rPr lang="ru-RU" altLang="ru-RU" sz="2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)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800" b="1" dirty="0" smtClean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800" b="1" kern="1200" dirty="0" smtClean="0">
                          <a:solidFill>
                            <a:srgbClr val="002060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1403648" y="4005064"/>
            <a:ext cx="2473855" cy="108012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defRPr/>
            </a:pPr>
            <a:r>
              <a:rPr lang="ru-RU" b="1" kern="500" dirty="0">
                <a:solidFill>
                  <a:srgbClr val="002060"/>
                </a:solidFill>
              </a:rPr>
              <a:t>Общая </a:t>
            </a:r>
            <a:r>
              <a:rPr lang="ru-RU" b="1" kern="500" dirty="0" smtClean="0">
                <a:solidFill>
                  <a:srgbClr val="002060"/>
                </a:solidFill>
              </a:rPr>
              <a:t>численность </a:t>
            </a:r>
            <a:r>
              <a:rPr lang="ru-RU" b="1" kern="500" dirty="0">
                <a:solidFill>
                  <a:srgbClr val="002060"/>
                </a:solidFill>
              </a:rPr>
              <a:t>учителей – </a:t>
            </a:r>
            <a:endParaRPr lang="ru-RU" b="1" kern="500" dirty="0" smtClean="0">
              <a:solidFill>
                <a:srgbClr val="002060"/>
              </a:solidFill>
            </a:endParaRPr>
          </a:p>
          <a:p>
            <a:pPr algn="ctr">
              <a:lnSpc>
                <a:spcPct val="115000"/>
              </a:lnSpc>
              <a:defRPr/>
            </a:pPr>
            <a:r>
              <a:rPr lang="ru-RU" sz="2000" b="1" kern="500" dirty="0" smtClean="0">
                <a:solidFill>
                  <a:srgbClr val="FF0000"/>
                </a:solidFill>
              </a:rPr>
              <a:t>32.785</a:t>
            </a:r>
            <a:r>
              <a:rPr lang="ru-RU" sz="2000" b="1" kern="500" dirty="0" smtClean="0">
                <a:solidFill>
                  <a:srgbClr val="002060"/>
                </a:solidFill>
              </a:rPr>
              <a:t> </a:t>
            </a:r>
            <a:r>
              <a:rPr lang="ru-RU" b="1" kern="500" dirty="0">
                <a:solidFill>
                  <a:srgbClr val="002060"/>
                </a:solidFill>
              </a:rPr>
              <a:t>человек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55576" y="3717032"/>
            <a:ext cx="3600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572000" y="3573016"/>
            <a:ext cx="88235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572000" y="3737600"/>
            <a:ext cx="88235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1331640" y="2320320"/>
            <a:ext cx="2473855" cy="108012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Численность молодых учителей – </a:t>
            </a:r>
            <a:r>
              <a:rPr lang="ru-RU" sz="2000" b="1" dirty="0">
                <a:solidFill>
                  <a:srgbClr val="FF0000"/>
                </a:solidFill>
              </a:rPr>
              <a:t>7.466</a:t>
            </a:r>
            <a:r>
              <a:rPr lang="ru-RU" b="1" dirty="0">
                <a:solidFill>
                  <a:srgbClr val="002060"/>
                </a:solidFill>
              </a:rPr>
              <a:t> человек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777168" y="2860380"/>
            <a:ext cx="2942585" cy="1504725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defRPr/>
            </a:pPr>
            <a:r>
              <a:rPr lang="ru-RU" b="1" dirty="0">
                <a:solidFill>
                  <a:srgbClr val="002060"/>
                </a:solidFill>
              </a:rPr>
              <a:t>Доля молодых </a:t>
            </a:r>
            <a:r>
              <a:rPr lang="ru-RU" b="1" dirty="0" smtClean="0">
                <a:solidFill>
                  <a:srgbClr val="002060"/>
                </a:solidFill>
              </a:rPr>
              <a:t>учителей –</a:t>
            </a:r>
          </a:p>
          <a:p>
            <a:pPr algn="just">
              <a:lnSpc>
                <a:spcPct val="115000"/>
              </a:lnSpc>
              <a:defRPr/>
            </a:pP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             </a:t>
            </a:r>
            <a:r>
              <a:rPr lang="ru-RU" sz="2400" b="1" dirty="0" smtClean="0">
                <a:solidFill>
                  <a:srgbClr val="FF0000"/>
                </a:solidFill>
              </a:rPr>
              <a:t>22,8</a:t>
            </a:r>
            <a:r>
              <a:rPr lang="ru-RU" sz="2400" b="1" dirty="0">
                <a:solidFill>
                  <a:srgbClr val="FF0000"/>
                </a:solidFill>
              </a:rPr>
              <a:t>%</a:t>
            </a:r>
            <a:endParaRPr lang="en-US" alt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259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2777583243"/>
              </p:ext>
            </p:extLst>
          </p:nvPr>
        </p:nvGraphicFramePr>
        <p:xfrm>
          <a:off x="-25583" y="1974084"/>
          <a:ext cx="9169582" cy="4382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5" name="Заголовок 1"/>
          <p:cNvSpPr txBox="1">
            <a:spLocks/>
          </p:cNvSpPr>
          <p:nvPr/>
        </p:nvSpPr>
        <p:spPr>
          <a:xfrm>
            <a:off x="1120733" y="120329"/>
            <a:ext cx="8172399" cy="228277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002060"/>
                </a:solidFill>
              </a:rPr>
              <a:t>Динамика изменения показателя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>
                <a:solidFill>
                  <a:srgbClr val="002060"/>
                </a:solidFill>
              </a:rPr>
              <a:t>У</a:t>
            </a:r>
            <a:r>
              <a:rPr lang="ru-RU" sz="2400" b="1" dirty="0" smtClean="0">
                <a:solidFill>
                  <a:srgbClr val="002060"/>
                </a:solidFill>
              </a:rPr>
              <a:t>дельный </a:t>
            </a:r>
            <a:r>
              <a:rPr lang="ru-RU" sz="2400" b="1" dirty="0">
                <a:solidFill>
                  <a:srgbClr val="002060"/>
                </a:solidFill>
              </a:rPr>
              <a:t>вес численности учителей в </a:t>
            </a:r>
            <a:r>
              <a:rPr lang="ru-RU" sz="2400" b="1" dirty="0" smtClean="0">
                <a:solidFill>
                  <a:srgbClr val="002060"/>
                </a:solidFill>
              </a:rPr>
              <a:t>возрасте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до 35 лет в общей численности учителей общеобразовательных организаций</a:t>
            </a:r>
            <a:r>
              <a:rPr lang="ru-RU" sz="2400" b="1" dirty="0" smtClean="0">
                <a:solidFill>
                  <a:srgbClr val="002060"/>
                </a:solidFill>
              </a:rPr>
              <a:t>»</a:t>
            </a:r>
          </a:p>
          <a:p>
            <a:r>
              <a:rPr lang="ru-RU" sz="2300" b="1" dirty="0" smtClean="0">
                <a:solidFill>
                  <a:srgbClr val="FF0000"/>
                </a:solidFill>
              </a:rPr>
              <a:t> (Распоряжение КМ </a:t>
            </a:r>
            <a:r>
              <a:rPr lang="ru-RU" sz="2300" b="1" dirty="0">
                <a:solidFill>
                  <a:srgbClr val="FF0000"/>
                </a:solidFill>
              </a:rPr>
              <a:t>РТ от 21.05.2014 №</a:t>
            </a:r>
            <a:r>
              <a:rPr lang="ru-RU" sz="2300" b="1" dirty="0" smtClean="0">
                <a:solidFill>
                  <a:srgbClr val="FF0000"/>
                </a:solidFill>
              </a:rPr>
              <a:t>939-р)</a:t>
            </a:r>
            <a:endParaRPr lang="ru-RU" sz="2300" b="1" spc="50" dirty="0" smtClean="0">
              <a:ln w="11430"/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200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43372" y="5143512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43438" y="5524515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0921237"/>
              </p:ext>
            </p:extLst>
          </p:nvPr>
        </p:nvGraphicFramePr>
        <p:xfrm>
          <a:off x="107505" y="0"/>
          <a:ext cx="9036496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789727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3"/>
            <a:ext cx="8352928" cy="648071"/>
          </a:xfrm>
        </p:spPr>
        <p:txBody>
          <a:bodyPr>
            <a:noAutofit/>
          </a:bodyPr>
          <a:lstStyle/>
          <a:p>
            <a:pPr eaLnBrk="0" hangingPunct="0">
              <a:defRPr/>
            </a:pPr>
            <a:r>
              <a:rPr lang="ru-RU" sz="28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Этапы реализации программы </a:t>
            </a:r>
            <a:r>
              <a:rPr lang="ru-RU" sz="28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/>
            </a:r>
            <a:br>
              <a:rPr lang="ru-RU" sz="28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(с сентября по декабрь </a:t>
            </a:r>
            <a:r>
              <a:rPr lang="ru-RU" sz="2800" b="1" dirty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2014 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года)</a:t>
            </a:r>
            <a:endParaRPr lang="ru-RU" sz="2800" b="1" dirty="0">
              <a:solidFill>
                <a:srgbClr val="FF0000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22843212"/>
              </p:ext>
            </p:extLst>
          </p:nvPr>
        </p:nvGraphicFramePr>
        <p:xfrm>
          <a:off x="0" y="920030"/>
          <a:ext cx="9144000" cy="5937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5462"/>
                <a:gridCol w="2176018"/>
                <a:gridCol w="5402520"/>
              </a:tblGrid>
              <a:tr h="1585221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kern="1200" dirty="0" smtClean="0">
                          <a:solidFill>
                            <a:srgbClr val="FF000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2014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rgbClr val="FF000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год</a:t>
                      </a:r>
                      <a:endParaRPr lang="ru-RU" sz="2400" b="1" i="0" kern="1200" dirty="0">
                        <a:solidFill>
                          <a:srgbClr val="FF000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22960" rtl="0" eaLnBrk="1" latinLnBrk="0" hangingPunct="1"/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сентябрь</a:t>
                      </a:r>
                      <a:endParaRPr lang="ru-RU" sz="2400" b="1" i="0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Интерфейс педагога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Интерфейс директора образовательной организации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Интерфейс куратора образовательной организации</a:t>
                      </a: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07556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sng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с 1 по 31</a:t>
                      </a:r>
                      <a:endParaRPr lang="ru-RU" sz="2400" b="1" i="0" u="sng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22960" rtl="0" eaLnBrk="1" latinLnBrk="0" hangingPunct="1"/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октябрь</a:t>
                      </a:r>
                      <a:endParaRPr lang="ru-RU" sz="2400" b="1" i="0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Интерфейс куратора муниципального района</a:t>
                      </a: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368562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sng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с 1 по 30</a:t>
                      </a:r>
                      <a:endParaRPr lang="ru-RU" sz="2400" b="1" i="0" u="sng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22960" rtl="0" eaLnBrk="1" latinLnBrk="0" hangingPunct="1"/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ноябрь</a:t>
                      </a:r>
                      <a:endParaRPr lang="ru-RU" sz="2400" b="1" i="0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Интерфейс  эксперта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Назначение  экспертов</a:t>
                      </a:r>
                    </a:p>
                    <a:p>
                      <a:endParaRPr lang="ru-RU" sz="2000" b="1" i="0" kern="1200" dirty="0" smtClean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715932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sng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С 1 по 31</a:t>
                      </a:r>
                      <a:endParaRPr lang="ru-RU" sz="2400" b="1" i="0" u="sng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22960" rtl="0" eaLnBrk="1" latinLnBrk="0" hangingPunct="1"/>
                      <a:r>
                        <a:rPr lang="ru-RU" sz="24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декабрь</a:t>
                      </a:r>
                      <a:endParaRPr lang="ru-RU" sz="2400" b="1" i="0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Интерфейс  аттестационной комиссии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Аттестация педагогов РТ</a:t>
                      </a:r>
                      <a:endParaRPr lang="ru-RU" sz="2000" b="1" i="0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202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20733" y="2283357"/>
            <a:ext cx="7991751" cy="336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lvl="1" algn="just"/>
            <a:r>
              <a:rPr lang="ru-RU" sz="2400" b="1" dirty="0" smtClean="0">
                <a:solidFill>
                  <a:srgbClr val="0070C0"/>
                </a:solidFill>
              </a:rPr>
              <a:t>      За </a:t>
            </a:r>
            <a:r>
              <a:rPr lang="ru-RU" sz="2400" b="1" dirty="0">
                <a:solidFill>
                  <a:srgbClr val="0070C0"/>
                </a:solidFill>
              </a:rPr>
              <a:t>последние три года </a:t>
            </a:r>
            <a:r>
              <a:rPr lang="ru-RU" sz="2400" b="1" dirty="0" smtClean="0">
                <a:solidFill>
                  <a:srgbClr val="0070C0"/>
                </a:solidFill>
              </a:rPr>
              <a:t>увеличилась доля </a:t>
            </a:r>
            <a:r>
              <a:rPr lang="ru-RU" sz="2400" b="1" dirty="0">
                <a:solidFill>
                  <a:srgbClr val="0070C0"/>
                </a:solidFill>
              </a:rPr>
              <a:t>учителей пенсионного </a:t>
            </a:r>
            <a:r>
              <a:rPr lang="ru-RU" sz="2400" b="1" dirty="0" smtClean="0">
                <a:solidFill>
                  <a:srgbClr val="0070C0"/>
                </a:solidFill>
              </a:rPr>
              <a:t>возраста:</a:t>
            </a:r>
            <a:endParaRPr lang="ru-RU" sz="2400" b="1" dirty="0">
              <a:solidFill>
                <a:srgbClr val="0070C0"/>
              </a:solidFill>
            </a:endParaRPr>
          </a:p>
          <a:p>
            <a:pPr algn="just"/>
            <a:r>
              <a:rPr lang="ru-RU" sz="2400" dirty="0" smtClean="0"/>
              <a:t>                                    </a:t>
            </a:r>
          </a:p>
          <a:p>
            <a:pPr algn="just"/>
            <a:r>
              <a:rPr lang="ru-RU" sz="2400" dirty="0" smtClean="0"/>
              <a:t>              </a:t>
            </a:r>
            <a:endParaRPr lang="ru-RU" sz="2400" dirty="0"/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 smtClean="0"/>
              <a:t>2012/2013                          </a:t>
            </a:r>
            <a:endParaRPr lang="ru-RU" sz="2800" dirty="0"/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2013/2014                          </a:t>
            </a:r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 smtClean="0"/>
              <a:t>2014/2015                                            </a:t>
            </a:r>
            <a:endParaRPr lang="ru-RU" sz="2800" dirty="0"/>
          </a:p>
          <a:p>
            <a:endParaRPr lang="ru-RU" sz="2400" dirty="0" smtClean="0">
              <a:solidFill>
                <a:srgbClr val="0070C0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700343" y="3787022"/>
            <a:ext cx="1959032" cy="1387817"/>
            <a:chOff x="2411760" y="1772816"/>
            <a:chExt cx="1258703" cy="833106"/>
          </a:xfrm>
        </p:grpSpPr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2411760" y="1772816"/>
              <a:ext cx="927100" cy="221710"/>
            </a:xfrm>
            <a:prstGeom prst="rect">
              <a:avLst/>
            </a:prstGeom>
            <a:gradFill rotWithShape="0">
              <a:gsLst>
                <a:gs pos="0">
                  <a:srgbClr val="C2D69B"/>
                </a:gs>
                <a:gs pos="50000">
                  <a:srgbClr val="9BBB59"/>
                </a:gs>
                <a:gs pos="100000">
                  <a:srgbClr val="C2D69B"/>
                </a:gs>
              </a:gsLst>
              <a:lin ang="5400000" scaled="1"/>
            </a:gradFill>
            <a:ln w="12700">
              <a:solidFill>
                <a:srgbClr val="9BBB59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4E6128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b="1" dirty="0" smtClean="0">
                  <a:ea typeface="Times New Roman" pitchFamily="18" charset="0"/>
                </a:rPr>
                <a:t>11 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%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1" name="Text Box 5"/>
            <p:cNvSpPr txBox="1">
              <a:spLocks noChangeArrowheads="1"/>
            </p:cNvSpPr>
            <p:nvPr/>
          </p:nvSpPr>
          <p:spPr bwMode="auto">
            <a:xfrm>
              <a:off x="2437059" y="2078514"/>
              <a:ext cx="901801" cy="221710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9BBB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12,3 %</a:t>
              </a:r>
            </a:p>
          </p:txBody>
        </p:sp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2424409" y="2371396"/>
              <a:ext cx="901801" cy="2217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9BBB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13,2 %</a:t>
              </a: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3670463" y="1772816"/>
              <a:ext cx="0" cy="83310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4" name="Заголовок 1"/>
          <p:cNvSpPr txBox="1">
            <a:spLocks/>
          </p:cNvSpPr>
          <p:nvPr/>
        </p:nvSpPr>
        <p:spPr>
          <a:xfrm>
            <a:off x="1619672" y="-17784"/>
            <a:ext cx="7524328" cy="19918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</a:rPr>
              <a:t>Старение </a:t>
            </a:r>
            <a:r>
              <a:rPr lang="ru-RU" sz="2800" b="1" dirty="0">
                <a:solidFill>
                  <a:srgbClr val="002060"/>
                </a:solidFill>
              </a:rPr>
              <a:t>педагогических кадров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</a:rPr>
              <a:t>системы образования Республики Татарстан</a:t>
            </a:r>
            <a:endParaRPr lang="tt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58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20733" y="2283357"/>
            <a:ext cx="7991751" cy="373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lvl="1" algn="just"/>
            <a:r>
              <a:rPr lang="ru-RU" sz="2400" b="1" dirty="0" smtClean="0">
                <a:solidFill>
                  <a:srgbClr val="0070C0"/>
                </a:solidFill>
              </a:rPr>
              <a:t>      Доля </a:t>
            </a:r>
            <a:r>
              <a:rPr lang="ru-RU" sz="2400" b="1" dirty="0">
                <a:solidFill>
                  <a:srgbClr val="0070C0"/>
                </a:solidFill>
              </a:rPr>
              <a:t>пенсионеров среди учителей растёт, учителей со стажем педагогической деятельности более 20 лет в школах составляет более 55%:</a:t>
            </a:r>
          </a:p>
          <a:p>
            <a:pPr algn="just"/>
            <a:r>
              <a:rPr lang="ru-RU" sz="2400" dirty="0" smtClean="0"/>
              <a:t>                                    </a:t>
            </a:r>
          </a:p>
          <a:p>
            <a:pPr algn="just"/>
            <a:r>
              <a:rPr lang="ru-RU" sz="2400" dirty="0" smtClean="0"/>
              <a:t>              </a:t>
            </a:r>
            <a:endParaRPr lang="ru-RU" sz="2400" dirty="0"/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 smtClean="0"/>
              <a:t>2012/2013                          </a:t>
            </a:r>
            <a:endParaRPr lang="ru-RU" sz="2800" dirty="0"/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2013/2014                          </a:t>
            </a:r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 smtClean="0"/>
              <a:t>2014/2015                                            </a:t>
            </a:r>
            <a:endParaRPr lang="ru-RU" sz="2800" dirty="0"/>
          </a:p>
          <a:p>
            <a:endParaRPr lang="ru-RU" sz="2400" dirty="0" smtClean="0">
              <a:solidFill>
                <a:srgbClr val="0070C0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868144" y="4156354"/>
            <a:ext cx="1959032" cy="1387817"/>
            <a:chOff x="2411760" y="1772816"/>
            <a:chExt cx="1258703" cy="833106"/>
          </a:xfrm>
        </p:grpSpPr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2411760" y="1772816"/>
              <a:ext cx="927100" cy="221710"/>
            </a:xfrm>
            <a:prstGeom prst="rect">
              <a:avLst/>
            </a:prstGeom>
            <a:gradFill rotWithShape="0">
              <a:gsLst>
                <a:gs pos="0">
                  <a:srgbClr val="C2D69B"/>
                </a:gs>
                <a:gs pos="50000">
                  <a:srgbClr val="9BBB59"/>
                </a:gs>
                <a:gs pos="100000">
                  <a:srgbClr val="C2D69B"/>
                </a:gs>
              </a:gsLst>
              <a:lin ang="5400000" scaled="1"/>
            </a:gradFill>
            <a:ln w="12700">
              <a:solidFill>
                <a:srgbClr val="9BBB59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4E6128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b="1" dirty="0" smtClean="0">
                  <a:ea typeface="Times New Roman" pitchFamily="18" charset="0"/>
                </a:rPr>
                <a:t>52 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%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1" name="Text Box 5"/>
            <p:cNvSpPr txBox="1">
              <a:spLocks noChangeArrowheads="1"/>
            </p:cNvSpPr>
            <p:nvPr/>
          </p:nvSpPr>
          <p:spPr bwMode="auto">
            <a:xfrm>
              <a:off x="2437059" y="2078514"/>
              <a:ext cx="901801" cy="221710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9BBB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b="1" dirty="0" smtClean="0">
                  <a:ea typeface="Times New Roman" pitchFamily="18" charset="0"/>
                </a:rPr>
                <a:t>53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,6 %</a:t>
              </a:r>
            </a:p>
          </p:txBody>
        </p:sp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2424409" y="2371396"/>
              <a:ext cx="914451" cy="2217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9BBB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55 %</a:t>
              </a: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3670463" y="1772816"/>
              <a:ext cx="0" cy="83310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4" name="Заголовок 1"/>
          <p:cNvSpPr txBox="1">
            <a:spLocks/>
          </p:cNvSpPr>
          <p:nvPr/>
        </p:nvSpPr>
        <p:spPr>
          <a:xfrm>
            <a:off x="1619672" y="-17784"/>
            <a:ext cx="7524328" cy="19918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</a:rPr>
              <a:t>Старение педагогических кадров </a:t>
            </a:r>
          </a:p>
          <a:p>
            <a:pPr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</a:rPr>
              <a:t>системы </a:t>
            </a:r>
            <a:r>
              <a:rPr lang="ru-RU" sz="2800" b="1" dirty="0" smtClean="0">
                <a:solidFill>
                  <a:srgbClr val="002060"/>
                </a:solidFill>
              </a:rPr>
              <a:t>образования Республики </a:t>
            </a:r>
            <a:r>
              <a:rPr lang="ru-RU" sz="2800" b="1" dirty="0">
                <a:solidFill>
                  <a:srgbClr val="002060"/>
                </a:solidFill>
              </a:rPr>
              <a:t>Татарстан</a:t>
            </a:r>
            <a:endParaRPr lang="tt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308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47483559"/>
              </p:ext>
            </p:extLst>
          </p:nvPr>
        </p:nvGraphicFramePr>
        <p:xfrm>
          <a:off x="1259633" y="4987776"/>
          <a:ext cx="7460122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60122"/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4000" b="1" kern="1200" dirty="0" smtClean="0">
                        <a:solidFill>
                          <a:srgbClr val="00206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138112"/>
            <a:ext cx="9088815" cy="602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7743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20732" y="1844824"/>
            <a:ext cx="7991751" cy="4204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lvl="1" algn="just"/>
            <a:r>
              <a:rPr lang="ru-RU" sz="2400" b="1" dirty="0">
                <a:solidFill>
                  <a:srgbClr val="0070C0"/>
                </a:solidFill>
              </a:rPr>
              <a:t>      </a:t>
            </a:r>
            <a:r>
              <a:rPr lang="ru-RU" sz="2400" b="1" dirty="0" smtClean="0">
                <a:solidFill>
                  <a:srgbClr val="0070C0"/>
                </a:solidFill>
              </a:rPr>
              <a:t>На </a:t>
            </a:r>
            <a:r>
              <a:rPr lang="ru-RU" sz="2400" b="1" dirty="0">
                <a:solidFill>
                  <a:srgbClr val="0070C0"/>
                </a:solidFill>
              </a:rPr>
              <a:t>протяжении последних трёх лет наблюдается уменьшение количества вакансий учителей в общеобразовательных организациях:</a:t>
            </a:r>
          </a:p>
          <a:p>
            <a:pPr algn="just"/>
            <a:r>
              <a:rPr lang="ru-RU" sz="2400" dirty="0" smtClean="0"/>
              <a:t>                                    </a:t>
            </a:r>
          </a:p>
          <a:p>
            <a:pPr algn="just"/>
            <a:r>
              <a:rPr lang="ru-RU" sz="2400" dirty="0" smtClean="0"/>
              <a:t>              </a:t>
            </a:r>
            <a:endParaRPr lang="ru-RU" sz="2400" dirty="0"/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 smtClean="0"/>
              <a:t>2012/2013                          </a:t>
            </a:r>
            <a:endParaRPr lang="ru-RU" sz="2800" dirty="0"/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2013/2014                          </a:t>
            </a:r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 smtClean="0"/>
              <a:t>2014/2015   </a:t>
            </a:r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 smtClean="0"/>
              <a:t>2015/2016                                         </a:t>
            </a:r>
            <a:endParaRPr lang="ru-RU" sz="2800" dirty="0"/>
          </a:p>
          <a:p>
            <a:endParaRPr lang="ru-RU" sz="2400" dirty="0" smtClean="0">
              <a:solidFill>
                <a:srgbClr val="0070C0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1619672" y="-17784"/>
            <a:ext cx="7524328" cy="19918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2060"/>
                </a:solidFill>
              </a:rPr>
              <a:t>Есть ли вакансии в школах?</a:t>
            </a:r>
            <a:endParaRPr lang="tt-RU" sz="3200" b="1" dirty="0">
              <a:solidFill>
                <a:srgbClr val="00206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5660967" y="3707902"/>
            <a:ext cx="1959033" cy="1746614"/>
            <a:chOff x="5660967" y="3707902"/>
            <a:chExt cx="1959033" cy="1746614"/>
          </a:xfrm>
        </p:grpSpPr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5660967" y="3717032"/>
              <a:ext cx="1442929" cy="369332"/>
            </a:xfrm>
            <a:prstGeom prst="rect">
              <a:avLst/>
            </a:prstGeom>
            <a:gradFill rotWithShape="0">
              <a:gsLst>
                <a:gs pos="0">
                  <a:srgbClr val="C2D69B"/>
                </a:gs>
                <a:gs pos="50000">
                  <a:srgbClr val="9BBB59"/>
                </a:gs>
                <a:gs pos="100000">
                  <a:srgbClr val="C2D69B"/>
                </a:gs>
              </a:gsLst>
              <a:lin ang="5400000" scaled="1"/>
            </a:gradFill>
            <a:ln w="12700">
              <a:solidFill>
                <a:srgbClr val="9BBB59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4E6128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b="1" dirty="0" smtClean="0">
                  <a:ea typeface="Times New Roman" pitchFamily="18" charset="0"/>
                </a:rPr>
                <a:t>1070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1" name="Text Box 5"/>
            <p:cNvSpPr txBox="1">
              <a:spLocks noChangeArrowheads="1"/>
            </p:cNvSpPr>
            <p:nvPr/>
          </p:nvSpPr>
          <p:spPr bwMode="auto">
            <a:xfrm>
              <a:off x="5700342" y="4217144"/>
              <a:ext cx="1403554" cy="369332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9BBB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b="1" dirty="0" smtClean="0">
                  <a:ea typeface="Times New Roman" pitchFamily="18" charset="0"/>
                </a:rPr>
                <a:t>1066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endParaRPr>
            </a:p>
          </p:txBody>
        </p:sp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5680654" y="4653136"/>
              <a:ext cx="1423242" cy="369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9BBB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963</a:t>
              </a: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7619999" y="3707902"/>
              <a:ext cx="1" cy="1746614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16" name="Text Box 5"/>
            <p:cNvSpPr txBox="1">
              <a:spLocks noChangeArrowheads="1"/>
            </p:cNvSpPr>
            <p:nvPr/>
          </p:nvSpPr>
          <p:spPr bwMode="auto">
            <a:xfrm>
              <a:off x="5700342" y="5085184"/>
              <a:ext cx="1403554" cy="369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9BBB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777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27214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20733" y="2283357"/>
            <a:ext cx="7991751" cy="373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lvl="1" algn="just"/>
            <a:r>
              <a:rPr lang="ru-RU" sz="2400" b="1" dirty="0" smtClean="0">
                <a:solidFill>
                  <a:srgbClr val="0070C0"/>
                </a:solidFill>
              </a:rPr>
              <a:t>      В </a:t>
            </a:r>
            <a:r>
              <a:rPr lang="ru-RU" sz="2400" b="1" dirty="0">
                <a:solidFill>
                  <a:srgbClr val="0070C0"/>
                </a:solidFill>
              </a:rPr>
              <a:t>связи с уменьшением потребности в педагогических кадрах по сравнению с 2013 годом уменьшилось </a:t>
            </a:r>
            <a:r>
              <a:rPr lang="ru-RU" sz="2400" b="1" dirty="0" smtClean="0">
                <a:solidFill>
                  <a:srgbClr val="0070C0"/>
                </a:solidFill>
              </a:rPr>
              <a:t>количество </a:t>
            </a:r>
            <a:r>
              <a:rPr lang="ru-RU" sz="2400" b="1" dirty="0">
                <a:solidFill>
                  <a:srgbClr val="0070C0"/>
                </a:solidFill>
              </a:rPr>
              <a:t>прибывших молодых специалистов на 31%:                                    </a:t>
            </a:r>
          </a:p>
          <a:p>
            <a:pPr algn="just"/>
            <a:r>
              <a:rPr lang="ru-RU" sz="2400" dirty="0" smtClean="0"/>
              <a:t>              </a:t>
            </a:r>
            <a:endParaRPr lang="ru-RU" sz="2400" dirty="0"/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 smtClean="0"/>
              <a:t>2012/2013                          </a:t>
            </a:r>
            <a:endParaRPr lang="ru-RU" sz="2800" dirty="0"/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2013/2014                          </a:t>
            </a:r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 smtClean="0"/>
              <a:t>2014/2015                                            </a:t>
            </a:r>
            <a:endParaRPr lang="ru-RU" sz="2800" dirty="0"/>
          </a:p>
          <a:p>
            <a:endParaRPr lang="ru-RU" sz="2400" dirty="0" smtClean="0">
              <a:solidFill>
                <a:srgbClr val="0070C0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5868144" y="4156354"/>
            <a:ext cx="1442929" cy="1366467"/>
            <a:chOff x="5868144" y="4156354"/>
            <a:chExt cx="1442929" cy="1366467"/>
          </a:xfrm>
        </p:grpSpPr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5868144" y="4156354"/>
              <a:ext cx="1442929" cy="369332"/>
            </a:xfrm>
            <a:prstGeom prst="rect">
              <a:avLst/>
            </a:prstGeom>
            <a:gradFill rotWithShape="0">
              <a:gsLst>
                <a:gs pos="0">
                  <a:srgbClr val="C2D69B"/>
                </a:gs>
                <a:gs pos="50000">
                  <a:srgbClr val="9BBB59"/>
                </a:gs>
                <a:gs pos="100000">
                  <a:srgbClr val="C2D69B"/>
                </a:gs>
              </a:gsLst>
              <a:lin ang="5400000" scaled="1"/>
            </a:gradFill>
            <a:ln w="12700">
              <a:solidFill>
                <a:srgbClr val="9BBB59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4E6128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b="1" dirty="0" smtClean="0">
                  <a:ea typeface="Times New Roman" pitchFamily="18" charset="0"/>
                </a:rPr>
                <a:t>866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1" name="Text Box 5"/>
            <p:cNvSpPr txBox="1">
              <a:spLocks noChangeArrowheads="1"/>
            </p:cNvSpPr>
            <p:nvPr/>
          </p:nvSpPr>
          <p:spPr bwMode="auto">
            <a:xfrm>
              <a:off x="5907519" y="4665596"/>
              <a:ext cx="1403554" cy="369332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9BBB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b="1" dirty="0" smtClean="0">
                  <a:ea typeface="Times New Roman" pitchFamily="18" charset="0"/>
                </a:rPr>
                <a:t>931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endParaRPr>
            </a:p>
          </p:txBody>
        </p:sp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5887831" y="5153489"/>
              <a:ext cx="1423242" cy="3693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9BBB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648</a:t>
              </a:r>
            </a:p>
          </p:txBody>
        </p:sp>
      </p:grpSp>
      <p:sp>
        <p:nvSpPr>
          <p:cNvPr id="24" name="Заголовок 1"/>
          <p:cNvSpPr txBox="1">
            <a:spLocks/>
          </p:cNvSpPr>
          <p:nvPr/>
        </p:nvSpPr>
        <p:spPr>
          <a:xfrm>
            <a:off x="1619672" y="-17784"/>
            <a:ext cx="7524328" cy="19918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</a:rPr>
              <a:t>Уменьшение количества </a:t>
            </a: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</a:rPr>
              <a:t>вновь прибывших молодых специалистов </a:t>
            </a: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</a:rPr>
              <a:t>в систему образования Республики Татарстан</a:t>
            </a:r>
            <a:endParaRPr lang="tt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116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20733" y="2283357"/>
            <a:ext cx="7991751" cy="336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lvl="1" algn="just"/>
            <a:r>
              <a:rPr lang="ru-RU" sz="2400" b="1" dirty="0" smtClean="0">
                <a:solidFill>
                  <a:srgbClr val="0070C0"/>
                </a:solidFill>
              </a:rPr>
              <a:t>      В 2014/2015 </a:t>
            </a:r>
            <a:r>
              <a:rPr lang="ru-RU" sz="2400" b="1" dirty="0">
                <a:solidFill>
                  <a:srgbClr val="0070C0"/>
                </a:solidFill>
              </a:rPr>
              <a:t>году увеличилось количество выбывших молодых специалистов по сравнению с прибывшими на 9,5</a:t>
            </a:r>
            <a:r>
              <a:rPr lang="ru-RU" sz="2400" b="1" dirty="0" smtClean="0">
                <a:solidFill>
                  <a:srgbClr val="0070C0"/>
                </a:solidFill>
              </a:rPr>
              <a:t>%.                                   </a:t>
            </a:r>
            <a:endParaRPr lang="ru-RU" sz="2400" b="1" dirty="0">
              <a:solidFill>
                <a:srgbClr val="0070C0"/>
              </a:solidFill>
            </a:endParaRPr>
          </a:p>
          <a:p>
            <a:pPr algn="just"/>
            <a:r>
              <a:rPr lang="ru-RU" sz="2400" dirty="0" smtClean="0"/>
              <a:t>              </a:t>
            </a:r>
            <a:endParaRPr lang="ru-RU" sz="2400" dirty="0"/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 smtClean="0"/>
              <a:t>2012/2013                          </a:t>
            </a:r>
            <a:endParaRPr lang="ru-RU" sz="2800" dirty="0"/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/>
              <a:t>2013/2014                          </a:t>
            </a:r>
          </a:p>
          <a:p>
            <a:pPr marL="2236788" indent="-436563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2800" dirty="0" smtClean="0"/>
              <a:t>2014/2015                                            </a:t>
            </a:r>
            <a:endParaRPr lang="ru-RU" sz="2800" dirty="0"/>
          </a:p>
          <a:p>
            <a:endParaRPr lang="ru-RU" sz="2400" dirty="0" smtClean="0">
              <a:solidFill>
                <a:srgbClr val="0070C0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931851" y="3831777"/>
            <a:ext cx="1959032" cy="1387817"/>
            <a:chOff x="2411760" y="1772816"/>
            <a:chExt cx="1258703" cy="833106"/>
          </a:xfrm>
        </p:grpSpPr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2411760" y="1772816"/>
              <a:ext cx="927100" cy="221710"/>
            </a:xfrm>
            <a:prstGeom prst="rect">
              <a:avLst/>
            </a:prstGeom>
            <a:gradFill rotWithShape="0">
              <a:gsLst>
                <a:gs pos="0">
                  <a:srgbClr val="C2D69B"/>
                </a:gs>
                <a:gs pos="50000">
                  <a:srgbClr val="9BBB59"/>
                </a:gs>
                <a:gs pos="100000">
                  <a:srgbClr val="C2D69B"/>
                </a:gs>
              </a:gsLst>
              <a:lin ang="5400000" scaled="1"/>
            </a:gradFill>
            <a:ln w="12700">
              <a:solidFill>
                <a:srgbClr val="9BBB59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4E6128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b="1" dirty="0" smtClean="0">
                  <a:ea typeface="Times New Roman" pitchFamily="18" charset="0"/>
                </a:rPr>
                <a:t>64,4 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%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1" name="Text Box 5"/>
            <p:cNvSpPr txBox="1">
              <a:spLocks noChangeArrowheads="1"/>
            </p:cNvSpPr>
            <p:nvPr/>
          </p:nvSpPr>
          <p:spPr bwMode="auto">
            <a:xfrm>
              <a:off x="2437059" y="2078514"/>
              <a:ext cx="901801" cy="221710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9BBB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b="1" dirty="0" smtClean="0">
                  <a:ea typeface="Times New Roman" pitchFamily="18" charset="0"/>
                </a:rPr>
                <a:t>80,4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 %</a:t>
              </a:r>
            </a:p>
          </p:txBody>
        </p:sp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2424409" y="2371396"/>
              <a:ext cx="914451" cy="2217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9BBB5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itchFamily="18" charset="0"/>
                </a:rPr>
                <a:t>70,9 %</a:t>
              </a: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3670463" y="2078514"/>
              <a:ext cx="0" cy="52740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4" name="Заголовок 1"/>
          <p:cNvSpPr txBox="1">
            <a:spLocks/>
          </p:cNvSpPr>
          <p:nvPr/>
        </p:nvSpPr>
        <p:spPr>
          <a:xfrm>
            <a:off x="1619672" y="-17784"/>
            <a:ext cx="7524328" cy="19918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</a:rPr>
              <a:t>«</a:t>
            </a:r>
            <a:r>
              <a:rPr lang="ru-RU" sz="2800" b="1" dirty="0" err="1" smtClean="0">
                <a:solidFill>
                  <a:srgbClr val="002060"/>
                </a:solidFill>
              </a:rPr>
              <a:t>Закрепляемость</a:t>
            </a:r>
            <a:r>
              <a:rPr lang="ru-RU" sz="2800" b="1" dirty="0" smtClean="0">
                <a:solidFill>
                  <a:srgbClr val="002060"/>
                </a:solidFill>
              </a:rPr>
              <a:t>» молодых учителей</a:t>
            </a:r>
            <a:endParaRPr lang="ru-RU" sz="28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</a:rPr>
              <a:t>в системе образования Республики </a:t>
            </a:r>
            <a:r>
              <a:rPr lang="ru-RU" sz="2800" b="1" dirty="0">
                <a:solidFill>
                  <a:srgbClr val="002060"/>
                </a:solidFill>
              </a:rPr>
              <a:t>Татарстан</a:t>
            </a:r>
            <a:endParaRPr lang="tt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493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97324772"/>
              </p:ext>
            </p:extLst>
          </p:nvPr>
        </p:nvGraphicFramePr>
        <p:xfrm>
          <a:off x="676241" y="1146224"/>
          <a:ext cx="8043514" cy="3866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43514"/>
              </a:tblGrid>
              <a:tr h="386695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3200" b="1" i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Привлечение и закрепление молодых специалистов – одна из важнейших задач вопроса кадровой политики системы образования Республики Татарстан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4000" b="1" kern="1200" dirty="0" smtClean="0">
                        <a:solidFill>
                          <a:srgbClr val="002060"/>
                        </a:solidFill>
                        <a:latin typeface="Arial Black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5502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3"/>
            <a:ext cx="8352928" cy="648071"/>
          </a:xfrm>
        </p:spPr>
        <p:txBody>
          <a:bodyPr>
            <a:noAutofit/>
          </a:bodyPr>
          <a:lstStyle/>
          <a:p>
            <a:pPr eaLnBrk="0" hangingPunct="0">
              <a:defRPr/>
            </a:pPr>
            <a:r>
              <a:rPr lang="ru-RU" sz="2800" b="1" dirty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Доработка  программы </a:t>
            </a:r>
            <a:r>
              <a:rPr lang="ru-RU" sz="28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 </a:t>
            </a:r>
            <a:br>
              <a:rPr lang="ru-RU" sz="28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(с марта по июль </a:t>
            </a:r>
            <a:r>
              <a:rPr lang="ru-RU" sz="2800" b="1" dirty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2015 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года)</a:t>
            </a:r>
            <a:endParaRPr lang="ru-RU" sz="2800" b="1" dirty="0">
              <a:solidFill>
                <a:srgbClr val="FF0000"/>
              </a:solidFill>
              <a:latin typeface="+mn-lt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8409080"/>
              </p:ext>
            </p:extLst>
          </p:nvPr>
        </p:nvGraphicFramePr>
        <p:xfrm>
          <a:off x="0" y="908719"/>
          <a:ext cx="9144000" cy="5616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5462"/>
                <a:gridCol w="2176018"/>
                <a:gridCol w="5402520"/>
              </a:tblGrid>
              <a:tr h="1074423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2015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год</a:t>
                      </a:r>
                      <a:endParaRPr lang="ru-RU" sz="2400" b="1" kern="1200" dirty="0">
                        <a:solidFill>
                          <a:srgbClr val="FF000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22960" rtl="0" eaLnBrk="1" latinLnBrk="0" hangingPunct="1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март</a:t>
                      </a:r>
                      <a:endParaRPr lang="ru-RU" sz="2400" b="1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Доработка интерфейсов куратора образовательной организации, муниципального района</a:t>
                      </a:r>
                      <a:endParaRPr lang="ru-RU" sz="2000" b="1" i="0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053766">
                <a:tc>
                  <a:txBody>
                    <a:bodyPr/>
                    <a:lstStyle/>
                    <a:p>
                      <a:pPr algn="ctr"/>
                      <a:r>
                        <a:rPr lang="ru-RU" sz="2400" b="1" u="sng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с 1 по 30</a:t>
                      </a:r>
                      <a:endParaRPr lang="ru-RU" sz="2400" b="1" u="sng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22960" rtl="0" eaLnBrk="1" latinLnBrk="0" hangingPunct="1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апрель</a:t>
                      </a:r>
                      <a:endParaRPr lang="ru-RU" sz="2400" b="1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Интеграция модуля тестирования и педагогической аттестации. </a:t>
                      </a:r>
                      <a:endParaRPr lang="en-US" sz="2000" b="1" i="0" kern="1200" dirty="0" smtClean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Тестирование в системе</a:t>
                      </a: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189737">
                <a:tc>
                  <a:txBody>
                    <a:bodyPr/>
                    <a:lstStyle/>
                    <a:p>
                      <a:pPr algn="ctr"/>
                      <a:r>
                        <a:rPr lang="ru-RU" sz="2400" b="1" u="sng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с 1 по 30</a:t>
                      </a:r>
                      <a:endParaRPr lang="ru-RU" sz="2400" b="1" u="sng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22960" rtl="0" eaLnBrk="1" latinLnBrk="0" hangingPunct="1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май</a:t>
                      </a:r>
                      <a:endParaRPr lang="ru-RU" sz="2400" b="1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Автоматическое назначение экспертов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Проведение экспертизы в системе</a:t>
                      </a: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24275">
                <a:tc>
                  <a:txBody>
                    <a:bodyPr/>
                    <a:lstStyle/>
                    <a:p>
                      <a:pPr algn="ctr"/>
                      <a:r>
                        <a:rPr lang="ru-RU" sz="2400" b="1" u="sng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с 1 по 30</a:t>
                      </a:r>
                      <a:endParaRPr lang="ru-RU" sz="2400" b="1" u="sng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22960" rtl="0" eaLnBrk="1" latinLnBrk="0" hangingPunct="1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июнь</a:t>
                      </a:r>
                      <a:endParaRPr lang="ru-RU" sz="2400" b="1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Интерфейс  аттестационной комиссии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Очная аттестация на высшую категорию педагогов РТ</a:t>
                      </a:r>
                      <a:endParaRPr lang="ru-RU" sz="2000" b="1" i="0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074423">
                <a:tc>
                  <a:txBody>
                    <a:bodyPr/>
                    <a:lstStyle/>
                    <a:p>
                      <a:pPr marL="0" algn="ctr" defTabSz="822960" rtl="0" eaLnBrk="1" latinLnBrk="0" hangingPunct="1"/>
                      <a:r>
                        <a:rPr lang="ru-RU" sz="2400" b="1" u="sng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с 1 по 30</a:t>
                      </a:r>
                      <a:endParaRPr lang="ru-RU" sz="2400" b="1" u="sng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22960" rtl="0" eaLnBrk="1" latinLnBrk="0" hangingPunct="1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июль </a:t>
                      </a:r>
                      <a:endParaRPr lang="ru-RU" sz="2400" b="1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 defTabSz="82296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ru-RU" sz="2000" b="1" i="0" kern="1200" dirty="0" smtClean="0">
                          <a:solidFill>
                            <a:srgbClr val="002060"/>
                          </a:solidFill>
                          <a:latin typeface="+mn-lt"/>
                          <a:ea typeface="Tahoma" pitchFamily="34" charset="0"/>
                          <a:cs typeface="Tahoma" pitchFamily="34" charset="0"/>
                        </a:rPr>
                        <a:t>Архивирование и мониторинг полученных данных</a:t>
                      </a:r>
                      <a:endParaRPr lang="ru-RU" sz="2000" b="1" i="0" kern="1200" dirty="0">
                        <a:solidFill>
                          <a:srgbClr val="002060"/>
                        </a:solidFill>
                        <a:latin typeface="+mn-lt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T="60960" marB="6096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204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-25583" y="0"/>
            <a:ext cx="1805118" cy="6858000"/>
            <a:chOff x="-25583" y="0"/>
            <a:chExt cx="1805118" cy="6858000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-25583" y="0"/>
              <a:ext cx="1403648" cy="6858000"/>
            </a:xfrm>
            <a:prstGeom prst="rect">
              <a:avLst/>
            </a:prstGeom>
          </p:spPr>
        </p:pic>
        <p:pic>
          <p:nvPicPr>
            <p:cNvPr id="11" name="Picture 2" descr="C:\Users\Afanaseva\Desktop\сам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33" y="319842"/>
              <a:ext cx="658802" cy="644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33" y="116632"/>
            <a:ext cx="8390166" cy="1152129"/>
          </a:xfrm>
        </p:spPr>
        <p:txBody>
          <a:bodyPr anchor="ctr">
            <a:normAutofit fontScale="90000"/>
          </a:bodyPr>
          <a:lstStyle/>
          <a:p>
            <a:pPr defTabSz="914400" eaLnBrk="0" hangingPunct="0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ПОРТАЛЕ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007712"/>
            <a:ext cx="3642573" cy="2417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комп тестир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425051"/>
            <a:ext cx="5473236" cy="1993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Выноска 1 (граница и черта) 8"/>
          <p:cNvSpPr/>
          <p:nvPr/>
        </p:nvSpPr>
        <p:spPr>
          <a:xfrm>
            <a:off x="4675663" y="1351594"/>
            <a:ext cx="3222819" cy="1080120"/>
          </a:xfrm>
          <a:prstGeom prst="accentBorderCallout1">
            <a:avLst>
              <a:gd name="adj1" fmla="val 14708"/>
              <a:gd name="adj2" fmla="val -4396"/>
              <a:gd name="adj3" fmla="val 347655"/>
              <a:gd name="adj4" fmla="val -44810"/>
            </a:avLst>
          </a:prstGeom>
          <a:solidFill>
            <a:schemeClr val="accent1"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Компьютерное тестирование педагогических работников -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215968"/>
                </a:solidFill>
                <a:ea typeface="Tahoma" pitchFamily="34" charset="0"/>
                <a:cs typeface="Tahoma" pitchFamily="34" charset="0"/>
              </a:rPr>
              <a:t>через личный кабинет педагога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29424" y="6429372"/>
            <a:ext cx="8892479" cy="428628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73839" y="2626158"/>
            <a:ext cx="514806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1200" b="1" dirty="0" smtClean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100" b="1" u="sng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в 2015 году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 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прошли тестирование  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1.275 </a:t>
            </a: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педагогов,</a:t>
            </a:r>
            <a:endParaRPr lang="ru-RU" sz="2100" b="1" dirty="0">
              <a:solidFill>
                <a:srgbClr val="0070C0"/>
              </a:solidFill>
              <a:ea typeface="Tahoma" pitchFamily="34" charset="0"/>
              <a:cs typeface="Tahoma" pitchFamily="34" charset="0"/>
            </a:endParaRP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100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  </a:t>
            </a: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из </a:t>
            </a:r>
            <a:r>
              <a:rPr lang="ru-RU" sz="2100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них успешно </a:t>
            </a: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– </a:t>
            </a:r>
            <a:r>
              <a:rPr lang="ru-RU" sz="21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1.088</a:t>
            </a:r>
            <a:r>
              <a:rPr lang="ru-RU" sz="21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sz="2100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педагогов</a:t>
            </a:r>
          </a:p>
        </p:txBody>
      </p:sp>
    </p:spTree>
    <p:extLst>
      <p:ext uri="{BB962C8B-B14F-4D97-AF65-F5344CB8AC3E}">
        <p14:creationId xmlns:p14="http://schemas.microsoft.com/office/powerpoint/2010/main" xmlns="" val="342992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SHAYAH~1\AppData\Local\Temp\Rar$DI07.281\DSC04594.JPG"/>
          <p:cNvPicPr>
            <a:picLocks noChangeAspect="1" noChangeArrowheads="1"/>
          </p:cNvPicPr>
          <p:nvPr/>
        </p:nvPicPr>
        <p:blipFill>
          <a:blip r:embed="rId5" cstate="print">
            <a:lum bright="12000" contrast="11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7356" y="1105942"/>
            <a:ext cx="6286544" cy="36089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277656" y="6357958"/>
            <a:ext cx="8892479" cy="50004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71604" y="0"/>
            <a:ext cx="7072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Выездное тестирование педагогов</a:t>
            </a:r>
          </a:p>
          <a:p>
            <a:pPr algn="ctr"/>
            <a:r>
              <a:rPr lang="ru-RU" altLang="ru-RU" sz="24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в </a:t>
            </a:r>
            <a:r>
              <a:rPr lang="en-US" altLang="ru-RU" sz="24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off-line</a:t>
            </a:r>
            <a:r>
              <a:rPr lang="ru-RU" altLang="ru-RU" sz="24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режиме </a:t>
            </a:r>
            <a:r>
              <a:rPr lang="ru-RU" altLang="ru-RU" sz="24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(апрель 2015 года)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4820205"/>
            <a:ext cx="864396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206A33"/>
                </a:solidFill>
              </a:rPr>
              <a:t>Тестирование проводилось согласно графику</a:t>
            </a:r>
          </a:p>
          <a:p>
            <a:pPr algn="ctr"/>
            <a:r>
              <a:rPr lang="ru-RU" sz="2200" b="1" dirty="0" smtClean="0">
                <a:solidFill>
                  <a:srgbClr val="206A33"/>
                </a:solidFill>
              </a:rPr>
              <a:t>в </a:t>
            </a:r>
            <a:r>
              <a:rPr lang="ru-RU" sz="2200" b="1" dirty="0" err="1" smtClean="0">
                <a:solidFill>
                  <a:srgbClr val="206A33"/>
                </a:solidFill>
              </a:rPr>
              <a:t>Азнакаевском</a:t>
            </a:r>
            <a:r>
              <a:rPr lang="ru-RU" sz="2200" b="1" dirty="0" smtClean="0">
                <a:solidFill>
                  <a:srgbClr val="206A33"/>
                </a:solidFill>
              </a:rPr>
              <a:t>, </a:t>
            </a:r>
            <a:r>
              <a:rPr lang="ru-RU" sz="2200" b="1" dirty="0" err="1" smtClean="0">
                <a:solidFill>
                  <a:srgbClr val="206A33"/>
                </a:solidFill>
              </a:rPr>
              <a:t>Актанышском</a:t>
            </a:r>
            <a:r>
              <a:rPr lang="ru-RU" sz="2200" b="1" dirty="0" smtClean="0">
                <a:solidFill>
                  <a:srgbClr val="206A33"/>
                </a:solidFill>
              </a:rPr>
              <a:t>, Альметьевском, Нижнекамском, </a:t>
            </a:r>
            <a:r>
              <a:rPr lang="ru-RU" sz="2200" b="1" dirty="0" err="1" smtClean="0">
                <a:solidFill>
                  <a:srgbClr val="206A33"/>
                </a:solidFill>
              </a:rPr>
              <a:t>Сабинском</a:t>
            </a:r>
            <a:r>
              <a:rPr lang="ru-RU" sz="2200" b="1" dirty="0" smtClean="0">
                <a:solidFill>
                  <a:srgbClr val="206A33"/>
                </a:solidFill>
              </a:rPr>
              <a:t> муниципальных районах, </a:t>
            </a:r>
          </a:p>
          <a:p>
            <a:pPr algn="ctr"/>
            <a:r>
              <a:rPr lang="ru-RU" sz="2200" b="1" dirty="0" smtClean="0">
                <a:solidFill>
                  <a:srgbClr val="206A33"/>
                </a:solidFill>
              </a:rPr>
              <a:t>Советского района г. Казани, г. Набережные Челны.</a:t>
            </a:r>
            <a:endParaRPr lang="ru-RU" sz="2200" b="1" dirty="0">
              <a:solidFill>
                <a:srgbClr val="206A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948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1" y="6356350"/>
            <a:ext cx="8892479" cy="50050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57356" y="285728"/>
            <a:ext cx="6893152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Статистика </a:t>
            </a:r>
            <a:r>
              <a:rPr lang="ru-RU" sz="2800" b="1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прохождения </a:t>
            </a:r>
          </a:p>
          <a:p>
            <a:pPr algn="ctr">
              <a:lnSpc>
                <a:spcPct val="115000"/>
              </a:lnSpc>
            </a:pPr>
            <a:r>
              <a:rPr lang="ru-RU" sz="2800" b="1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компьютерного </a:t>
            </a:r>
            <a:r>
              <a:rPr lang="ru-RU" sz="28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тестирования</a:t>
            </a:r>
          </a:p>
          <a:p>
            <a:pPr algn="ctr">
              <a:lnSpc>
                <a:spcPct val="115000"/>
              </a:lnSpc>
            </a:pPr>
            <a:r>
              <a:rPr lang="ru-RU" sz="28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(апрель </a:t>
            </a:r>
            <a:r>
              <a:rPr lang="ru-RU" sz="2800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2015 </a:t>
            </a:r>
            <a:r>
              <a:rPr lang="ru-RU" sz="2800" b="1" dirty="0" smtClean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года)</a:t>
            </a:r>
            <a:endParaRPr lang="en-US" sz="2800" b="1" dirty="0" smtClean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2433638"/>
            <a:ext cx="8869268" cy="27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5806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0405" y="0"/>
            <a:ext cx="7772400" cy="5544601"/>
          </a:xfrm>
        </p:spPr>
        <p:txBody>
          <a:bodyPr>
            <a:normAutofit/>
          </a:bodyPr>
          <a:lstStyle/>
          <a:p>
            <a:r>
              <a:rPr lang="ru-RU" altLang="ru-RU" sz="28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Результаты аттестации на высшую категорию </a:t>
            </a:r>
            <a:br>
              <a:rPr lang="ru-RU" altLang="ru-RU" sz="28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en-US" altLang="ru-RU" sz="2800" b="1" dirty="0" smtClean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(</a:t>
            </a:r>
            <a:r>
              <a:rPr lang="ru-RU" altLang="ru-RU" sz="2800" b="1" dirty="0" smtClean="0">
                <a:solidFill>
                  <a:srgbClr val="FF0000"/>
                </a:solidFill>
                <a:latin typeface="+mn-lt"/>
                <a:ea typeface="Tahoma" pitchFamily="34" charset="0"/>
                <a:cs typeface="Tahoma" pitchFamily="34" charset="0"/>
              </a:rPr>
              <a:t>июнь 2015 года) </a:t>
            </a: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endParaRPr lang="ru-RU" sz="2000" u="sng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940152" y="1781200"/>
            <a:ext cx="2520280" cy="401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5000"/>
              </a:lnSpc>
            </a:pPr>
            <a:endParaRPr lang="ru-RU" sz="1800" dirty="0" smtClean="0">
              <a:solidFill>
                <a:srgbClr val="FF0000"/>
              </a:solidFill>
              <a:latin typeface="Arial Black" pitchFamily="34" charset="0"/>
              <a:ea typeface="Calibri"/>
              <a:cs typeface="Times New Roman"/>
            </a:endParaRPr>
          </a:p>
          <a:p>
            <a:endParaRPr lang="ru-RU" sz="5600" dirty="0"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319753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251520" y="6356350"/>
            <a:ext cx="8892479" cy="52903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5"/>
            <a:ext cx="8136904" cy="5303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1269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940152" y="1781200"/>
            <a:ext cx="2520280" cy="401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5000"/>
              </a:lnSpc>
            </a:pPr>
            <a:endParaRPr lang="ru-RU" sz="1800" dirty="0" smtClean="0">
              <a:solidFill>
                <a:srgbClr val="FF0000"/>
              </a:solidFill>
              <a:latin typeface="Arial Black" pitchFamily="34" charset="0"/>
              <a:ea typeface="Calibri"/>
              <a:cs typeface="Times New Roman"/>
            </a:endParaRPr>
          </a:p>
          <a:p>
            <a:endParaRPr lang="ru-RU" sz="5600" dirty="0"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332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7076" y="964494"/>
            <a:ext cx="3418860" cy="5805693"/>
          </a:xfrm>
        </p:spPr>
        <p:txBody>
          <a:bodyPr>
            <a:normAutofit fontScale="90000"/>
          </a:bodyPr>
          <a:lstStyle/>
          <a:p>
            <a: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/>
            </a:r>
            <a:b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Результаты </a:t>
            </a:r>
            <a:b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аттестации </a:t>
            </a:r>
            <a:b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</a:br>
            <a:r>
              <a:rPr lang="ru-RU" altLang="ru-RU" sz="4000" b="1" dirty="0" smtClean="0">
                <a:solidFill>
                  <a:srgbClr val="09025E"/>
                </a:solidFill>
                <a:latin typeface="+mn-lt"/>
                <a:ea typeface="Tahoma" pitchFamily="34" charset="0"/>
                <a:cs typeface="Tahoma" pitchFamily="34" charset="0"/>
              </a:rPr>
              <a:t>2015 года</a:t>
            </a:r>
            <a:r>
              <a:rPr lang="ru-RU" altLang="ru-RU" sz="4000" b="1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altLang="ru-RU" sz="4000" b="1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altLang="ru-RU" sz="4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4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Arial Black" pitchFamily="34" charset="0"/>
              </a:rPr>
            </a:br>
            <a:endParaRPr lang="ru-RU" sz="2000" u="sng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4624"/>
            <a:ext cx="4788571" cy="6400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251520" y="6445590"/>
            <a:ext cx="8892479" cy="43979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58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18368</TotalTime>
  <Words>1670</Words>
  <Application>Microsoft Office PowerPoint</Application>
  <PresentationFormat>Экран (4:3)</PresentationFormat>
  <Paragraphs>437</Paragraphs>
  <Slides>36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Слайд 1</vt:lpstr>
      <vt:lpstr>Слайд 2</vt:lpstr>
      <vt:lpstr>Этапы реализации программы  (с сентября по декабрь 2014 года)</vt:lpstr>
      <vt:lpstr>Доработка  программы   (с марта по июль 2015 года)</vt:lpstr>
      <vt:lpstr>КОМПЬЮТЕРНОЕ ТЕСТИРОВАНИЕ НА ПОРТАЛЕ edu.tatar.ru </vt:lpstr>
      <vt:lpstr>Слайд 6</vt:lpstr>
      <vt:lpstr>Слайд 7</vt:lpstr>
      <vt:lpstr>Результаты аттестации на высшую категорию  (июнь 2015 года)                </vt:lpstr>
      <vt:lpstr> Результаты  аттестации  2015 года               </vt:lpstr>
      <vt:lpstr> Результаты аттестации  2015 года               </vt:lpstr>
      <vt:lpstr> Результаты аттестации  2015 года               </vt:lpstr>
      <vt:lpstr>Слайд 12</vt:lpstr>
      <vt:lpstr>Интерфейс  педагога</vt:lpstr>
      <vt:lpstr>Кураторы</vt:lpstr>
      <vt:lpstr>Куратор  образовательной организации</vt:lpstr>
      <vt:lpstr>Куратор муниципального района </vt:lpstr>
      <vt:lpstr>Этапы прохождения заявления аттестуемого </vt:lpstr>
      <vt:lpstr>Работа эксперта</vt:lpstr>
      <vt:lpstr>Слайд 19</vt:lpstr>
      <vt:lpstr>Слайд 20</vt:lpstr>
      <vt:lpstr>Министерство образования и науки  Республики Татарстан</vt:lpstr>
      <vt:lpstr>План-график педагогической аттестации  на 2015/2016 учебный год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User</cp:lastModifiedBy>
  <cp:revision>881</cp:revision>
  <cp:lastPrinted>2015-07-10T03:33:56Z</cp:lastPrinted>
  <dcterms:created xsi:type="dcterms:W3CDTF">2013-02-06T07:02:31Z</dcterms:created>
  <dcterms:modified xsi:type="dcterms:W3CDTF">2015-07-29T09:30:45Z</dcterms:modified>
</cp:coreProperties>
</file>